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460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9AD9-D58C-4DCF-BD99-32E373D6252B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2B29-1E67-49E6-B5EF-25BABACD2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997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9AD9-D58C-4DCF-BD99-32E373D6252B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2B29-1E67-49E6-B5EF-25BABACD2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328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9AD9-D58C-4DCF-BD99-32E373D6252B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2B29-1E67-49E6-B5EF-25BABACD2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39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9AD9-D58C-4DCF-BD99-32E373D6252B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2B29-1E67-49E6-B5EF-25BABACD2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46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9AD9-D58C-4DCF-BD99-32E373D6252B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2B29-1E67-49E6-B5EF-25BABACD2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7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9AD9-D58C-4DCF-BD99-32E373D6252B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2B29-1E67-49E6-B5EF-25BABACD2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26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9AD9-D58C-4DCF-BD99-32E373D6252B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2B29-1E67-49E6-B5EF-25BABACD2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38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9AD9-D58C-4DCF-BD99-32E373D6252B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2B29-1E67-49E6-B5EF-25BABACD2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8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9AD9-D58C-4DCF-BD99-32E373D6252B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2B29-1E67-49E6-B5EF-25BABACD2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185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9AD9-D58C-4DCF-BD99-32E373D6252B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2B29-1E67-49E6-B5EF-25BABACD2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03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9AD9-D58C-4DCF-BD99-32E373D6252B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12B29-1E67-49E6-B5EF-25BABACD2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900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B9AD9-D58C-4DCF-BD99-32E373D6252B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12B29-1E67-49E6-B5EF-25BABACD2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59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0"/>
            <a:ext cx="6858000" cy="126188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798" y="0"/>
            <a:ext cx="6858000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7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一部の医薬品において、供給が不安定な状況が続いています。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8800" y="1331640"/>
            <a:ext cx="6834342" cy="2592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26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</a:t>
            </a:r>
            <a:r>
              <a:rPr lang="ja-JP" altLang="en-US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当院は後発医薬品（ジェネリック医薬品）の使用に積極的に取り組んでいますが、後発医薬品・先発医薬品にかかわらず、外来診療および入院診療において、一部の医薬品の供給が不安定な状況が続いています。</a:t>
            </a:r>
            <a:endParaRPr lang="en-US" altLang="ja-JP" sz="2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当院では、このような状況を踏まえて、以下の体制をとっています。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0" y="8682335"/>
            <a:ext cx="6866798" cy="4616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0" y="8682335"/>
            <a:ext cx="6858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産業医科大学　若松病院</a:t>
            </a:r>
            <a:endParaRPr lang="en-US" altLang="ja-JP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059" name="図 12" descr="08137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359" y="2384285"/>
            <a:ext cx="1225099" cy="1469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8799" y="3995936"/>
            <a:ext cx="6834342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p"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薬品の供給状況については、院内で情報共有しています。特定の医薬品の供給が不足または停止した際は、他の製薬メーカーで有効成分が同一の医薬品を採用します。有効成分が同一の医薬品の供給が困難な場合は、治療計画を見直す等の対応をしますので、その際は患者さまにも説明いたします。</a:t>
            </a:r>
          </a:p>
          <a:p>
            <a:pPr marL="342900" indent="-342900">
              <a:buFont typeface="Wingdings" panose="05000000000000000000" pitchFamily="2" charset="2"/>
              <a:buChar char="p"/>
            </a:pP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外来処方せんでは、安定的に医薬品提供する観点から、有効成分が同一であれば製薬メーカーを特定しない「一般名処方」という柔軟性の高い形式を導入しています。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700808" y="7164288"/>
            <a:ext cx="4896544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dirty="0"/>
              <a:t>一般名処方：</a:t>
            </a:r>
            <a:r>
              <a:rPr lang="en-US" altLang="ja-JP" u="sng" dirty="0"/>
              <a:t>【</a:t>
            </a:r>
            <a:r>
              <a:rPr lang="ja-JP" altLang="en-US" u="sng" dirty="0"/>
              <a:t>般</a:t>
            </a:r>
            <a:r>
              <a:rPr lang="en-US" altLang="ja-JP" u="sng" dirty="0"/>
              <a:t>】</a:t>
            </a:r>
            <a:r>
              <a:rPr lang="ja-JP" altLang="en-US" u="sng" dirty="0"/>
              <a:t>＋「一般名」＋「剤形」＋「含量」</a:t>
            </a:r>
            <a:endParaRPr lang="en-US" altLang="ja-JP" u="sng" dirty="0"/>
          </a:p>
        </p:txBody>
      </p:sp>
      <p:pic>
        <p:nvPicPr>
          <p:cNvPr id="15" name="Picture 4" descr="ソース画像を表示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6" t="11927" r="12910" b="63656"/>
          <a:stretch/>
        </p:blipFill>
        <p:spPr bwMode="auto">
          <a:xfrm>
            <a:off x="2149212" y="7668344"/>
            <a:ext cx="4068272" cy="84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2149211" y="7657861"/>
            <a:ext cx="492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例：</a:t>
            </a:r>
          </a:p>
        </p:txBody>
      </p:sp>
    </p:spTree>
    <p:extLst>
      <p:ext uri="{BB962C8B-B14F-4D97-AF65-F5344CB8AC3E}">
        <p14:creationId xmlns:p14="http://schemas.microsoft.com/office/powerpoint/2010/main" val="471599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230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メイリオ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産業医科大学病院では、入院及び外来において後発医薬品（ジェネリック医薬品）の使用に積極的に取り組んでいます </dc:title>
  <dc:creator>Owner</dc:creator>
  <cp:lastModifiedBy>菅 恭輔</cp:lastModifiedBy>
  <cp:revision>29</cp:revision>
  <cp:lastPrinted>2021-12-06T02:26:13Z</cp:lastPrinted>
  <dcterms:created xsi:type="dcterms:W3CDTF">2018-05-24T05:01:30Z</dcterms:created>
  <dcterms:modified xsi:type="dcterms:W3CDTF">2023-03-29T05:12:33Z</dcterms:modified>
</cp:coreProperties>
</file>