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7" r:id="rId3"/>
  </p:sldIdLst>
  <p:sldSz cx="12801600" cy="9601200" type="A3"/>
  <p:notesSz cx="6735763" cy="9866313"/>
  <p:defaultTextStyle>
    <a:defPPr>
      <a:defRPr lang="ja-JP"/>
    </a:defPPr>
    <a:lvl1pPr marL="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9900"/>
    <a:srgbClr val="CC3300"/>
    <a:srgbClr val="CCFF99"/>
    <a:srgbClr val="00FF00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21" autoAdjust="0"/>
    <p:restoredTop sz="96429" autoAdjust="0"/>
  </p:normalViewPr>
  <p:slideViewPr>
    <p:cSldViewPr>
      <p:cViewPr varScale="1">
        <p:scale>
          <a:sx n="81" d="100"/>
          <a:sy n="81" d="100"/>
        </p:scale>
        <p:origin x="1962" y="60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650" cy="494138"/>
          </a:xfrm>
          <a:prstGeom prst="rect">
            <a:avLst/>
          </a:prstGeom>
        </p:spPr>
        <p:txBody>
          <a:bodyPr vert="horz" lIns="62828" tIns="31414" rIns="62828" bIns="31414" rtlCol="0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945" y="0"/>
            <a:ext cx="2919734" cy="494138"/>
          </a:xfrm>
          <a:prstGeom prst="rect">
            <a:avLst/>
          </a:prstGeom>
        </p:spPr>
        <p:txBody>
          <a:bodyPr vert="horz" lIns="62828" tIns="31414" rIns="62828" bIns="31414" rtlCol="0"/>
          <a:lstStyle>
            <a:lvl1pPr algn="r">
              <a:defRPr sz="800"/>
            </a:lvl1pPr>
          </a:lstStyle>
          <a:p>
            <a:fld id="{B3135855-54C3-4BF3-99FB-7D24247FF402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1233488"/>
            <a:ext cx="4438650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2828" tIns="31414" rIns="62828" bIns="3141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4118" y="4748540"/>
            <a:ext cx="5388610" cy="3884073"/>
          </a:xfrm>
          <a:prstGeom prst="rect">
            <a:avLst/>
          </a:prstGeom>
        </p:spPr>
        <p:txBody>
          <a:bodyPr vert="horz" lIns="62828" tIns="31414" rIns="62828" bIns="3141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2175"/>
            <a:ext cx="2918650" cy="494138"/>
          </a:xfrm>
          <a:prstGeom prst="rect">
            <a:avLst/>
          </a:prstGeom>
        </p:spPr>
        <p:txBody>
          <a:bodyPr vert="horz" lIns="62828" tIns="31414" rIns="62828" bIns="31414" rtlCol="0" anchor="b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945" y="9372175"/>
            <a:ext cx="2919734" cy="494138"/>
          </a:xfrm>
          <a:prstGeom prst="rect">
            <a:avLst/>
          </a:prstGeom>
        </p:spPr>
        <p:txBody>
          <a:bodyPr vert="horz" lIns="62828" tIns="31414" rIns="62828" bIns="31414" rtlCol="0" anchor="b"/>
          <a:lstStyle>
            <a:lvl1pPr algn="r">
              <a:defRPr sz="800"/>
            </a:lvl1pPr>
          </a:lstStyle>
          <a:p>
            <a:fld id="{73FDA903-2072-478E-8314-48B8584E1F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7570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FDA903-2072-478E-8314-48B8584E1FA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0841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A0410-1EE5-4811-87A1-46AC50C3F3AA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8C80E-DFD5-47BA-BD49-C1A9756BF7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680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A0410-1EE5-4811-87A1-46AC50C3F3AA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8C80E-DFD5-47BA-BD49-C1A9756BF7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6285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2994959" y="537845"/>
            <a:ext cx="4031615" cy="1147032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95668" y="537845"/>
            <a:ext cx="11885930" cy="1147032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A0410-1EE5-4811-87A1-46AC50C3F3AA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8C80E-DFD5-47BA-BD49-C1A9756BF7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2730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A0410-1EE5-4811-87A1-46AC50C3F3AA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8C80E-DFD5-47BA-BD49-C1A9756BF7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0753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A0410-1EE5-4811-87A1-46AC50C3F3AA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8C80E-DFD5-47BA-BD49-C1A9756BF7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7913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95669" y="3135948"/>
            <a:ext cx="7958772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9067800" y="3135948"/>
            <a:ext cx="7958773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A0410-1EE5-4811-87A1-46AC50C3F3AA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8C80E-DFD5-47BA-BD49-C1A9756BF7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9781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A0410-1EE5-4811-87A1-46AC50C3F3AA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8C80E-DFD5-47BA-BD49-C1A9756BF7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8010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A0410-1EE5-4811-87A1-46AC50C3F3AA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8C80E-DFD5-47BA-BD49-C1A9756BF7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3357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A0410-1EE5-4811-87A1-46AC50C3F3AA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8C80E-DFD5-47BA-BD49-C1A9756BF7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8229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A0410-1EE5-4811-87A1-46AC50C3F3AA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8C80E-DFD5-47BA-BD49-C1A9756BF7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7572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A0410-1EE5-4811-87A1-46AC50C3F3AA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8C80E-DFD5-47BA-BD49-C1A9756BF7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0587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BA0410-1EE5-4811-87A1-46AC50C3F3AA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78C80E-DFD5-47BA-BD49-C1A9756BF7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7527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kumimoji="1"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6686656" y="5664696"/>
            <a:ext cx="6400800" cy="347479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lnSpc>
                <a:spcPct val="200000"/>
              </a:lnSpc>
            </a:pP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【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 相談窓口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 】</a:t>
            </a:r>
          </a:p>
          <a:p>
            <a:pPr lvl="0">
              <a:lnSpc>
                <a:spcPct val="150000"/>
              </a:lnSpc>
            </a:pP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   産業医科大学病院　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TEL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：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093-603-1611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（代表）</a:t>
            </a:r>
            <a:endParaRPr lang="en-US" altLang="ja-JP" sz="1600" b="1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 lvl="0">
              <a:lnSpc>
                <a:spcPct val="150000"/>
              </a:lnSpc>
            </a:pPr>
            <a:endParaRPr lang="en-US" altLang="ja-JP" sz="900" b="1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 lvl="0">
              <a:lnSpc>
                <a:spcPct val="150000"/>
              </a:lnSpc>
            </a:pP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☆ </a:t>
            </a:r>
            <a:r>
              <a:rPr lang="ja-JP" altLang="en-US" sz="16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産業医臨床研修等指導教員室</a:t>
            </a:r>
            <a:endParaRPr lang="en-US" altLang="ja-JP" sz="1600" b="1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 lvl="0">
              <a:lnSpc>
                <a:spcPct val="130000"/>
              </a:lnSpc>
            </a:pP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　（実務研修センター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3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階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301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号室　</a:t>
            </a:r>
            <a:r>
              <a:rPr lang="ja-JP" altLang="en-US" sz="16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内線：</a:t>
            </a:r>
            <a:r>
              <a:rPr lang="en-US" altLang="ja-JP" sz="16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3693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）</a:t>
            </a:r>
            <a:endParaRPr lang="en-US" altLang="ja-JP" sz="1600" b="1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 lvl="0">
              <a:lnSpc>
                <a:spcPct val="110000"/>
              </a:lnSpc>
            </a:pP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　　産業医臨床研修等指導教員：阿部 慎太郎、柴田 美雅</a:t>
            </a:r>
            <a:endParaRPr lang="en-US" altLang="ja-JP" sz="1600" b="1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 lvl="0">
              <a:lnSpc>
                <a:spcPct val="110000"/>
              </a:lnSpc>
            </a:pPr>
            <a:endParaRPr lang="en-US" altLang="ja-JP" sz="900" b="1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 lvl="0">
              <a:lnSpc>
                <a:spcPct val="150000"/>
              </a:lnSpc>
            </a:pP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☆ 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事務担当：</a:t>
            </a:r>
            <a:r>
              <a:rPr lang="ja-JP" altLang="en-US" sz="16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病院管理課庶務係</a:t>
            </a:r>
            <a:r>
              <a:rPr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（</a:t>
            </a:r>
            <a:r>
              <a:rPr lang="ja-JP" altLang="en-US" sz="16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内線：</a:t>
            </a:r>
            <a:r>
              <a:rPr lang="en-US" altLang="ja-JP" sz="16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3170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）</a:t>
            </a:r>
            <a:endParaRPr lang="en-US" altLang="ja-JP" sz="1600" b="1" dirty="0" smtClean="0"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 lvl="0">
              <a:lnSpc>
                <a:spcPct val="150000"/>
              </a:lnSpc>
            </a:pPr>
            <a:r>
              <a:rPr lang="en-US" altLang="ja-JP" sz="1600" b="1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             rinsho-k@mbox.pub.uoeh-u.ac.jp</a:t>
            </a:r>
            <a:endParaRPr lang="en-US" altLang="ja-JP" sz="900" b="1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 lvl="0">
              <a:lnSpc>
                <a:spcPct val="150000"/>
              </a:lnSpc>
            </a:pP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　　  </a:t>
            </a:r>
            <a:r>
              <a:rPr lang="ja-JP" altLang="en-US" sz="20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いつでもお気軽にご相談ください！</a:t>
            </a:r>
            <a:endParaRPr lang="en-US" altLang="ja-JP" sz="2000" b="1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6430064" y="5664697"/>
            <a:ext cx="5947399" cy="3600400"/>
          </a:xfrm>
          <a:prstGeom prst="roundRect">
            <a:avLst/>
          </a:prstGeom>
          <a:noFill/>
          <a:ln w="571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44816" y="313505"/>
            <a:ext cx="5937213" cy="4199979"/>
          </a:xfrm>
          <a:prstGeom prst="rect">
            <a:avLst/>
          </a:prstGeom>
        </p:spPr>
      </p:pic>
      <p:sp>
        <p:nvSpPr>
          <p:cNvPr id="11" name="正方形/長方形 10"/>
          <p:cNvSpPr/>
          <p:nvPr/>
        </p:nvSpPr>
        <p:spPr>
          <a:xfrm>
            <a:off x="8705056" y="4448000"/>
            <a:ext cx="3970753" cy="546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200000"/>
              </a:lnSpc>
            </a:pPr>
            <a:r>
              <a:rPr lang="ja-JP" altLang="en-US" sz="18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産業医臨床研修等指導教員</a:t>
            </a:r>
            <a:r>
              <a:rPr lang="ja-JP" altLang="en-US" sz="18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居室</a:t>
            </a:r>
            <a:endParaRPr lang="en-US" altLang="ja-JP" sz="1800" b="1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4216" y="3273735"/>
            <a:ext cx="3804158" cy="2571480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="" xmlns:a16="http://schemas.microsoft.com/office/drawing/2014/main" id="{248A9C26-2C39-8A93-B4DF-AF073234592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65496" y="6513252"/>
            <a:ext cx="1905006" cy="1905006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="" xmlns:a16="http://schemas.microsoft.com/office/drawing/2014/main" id="{F1982700-D7F4-96A6-2E30-149CE9BFD638}"/>
              </a:ext>
            </a:extLst>
          </p:cNvPr>
          <p:cNvSpPr txBox="1"/>
          <p:nvPr/>
        </p:nvSpPr>
        <p:spPr>
          <a:xfrm>
            <a:off x="1965496" y="6189743"/>
            <a:ext cx="2161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 smtClean="0"/>
              <a:t>病院ホーム</a:t>
            </a:r>
            <a:r>
              <a:rPr kumimoji="1" lang="ja-JP" altLang="en-US" sz="1800" dirty="0"/>
              <a:t>ぺージ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179711" y="673191"/>
            <a:ext cx="1733167" cy="3895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ja-JP" altLang="en-US" sz="20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令和８</a:t>
            </a:r>
            <a:r>
              <a:rPr kumimoji="1" lang="ja-JP" altLang="en-US" sz="20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年度版</a:t>
            </a:r>
            <a:endParaRPr kumimoji="1" lang="en-US" altLang="ja-JP" sz="20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108206" y="1285680"/>
            <a:ext cx="3791423" cy="16435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kumimoji="1" lang="ja-JP" altLang="en-US" sz="28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産業医科大学</a:t>
            </a:r>
            <a:r>
              <a:rPr kumimoji="1" lang="ja-JP" altLang="en-US" sz="2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病院</a:t>
            </a:r>
            <a:endParaRPr kumimoji="1" lang="en-US" altLang="ja-JP" sz="2800" b="1" dirty="0" smtClean="0"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 algn="ctr">
              <a:lnSpc>
                <a:spcPct val="120000"/>
              </a:lnSpc>
            </a:pPr>
            <a:r>
              <a:rPr lang="en-US" altLang="ja-JP" sz="2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【</a:t>
            </a:r>
            <a:r>
              <a:rPr lang="ja-JP" altLang="en-US" sz="2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一般型プログラム</a:t>
            </a:r>
            <a:r>
              <a:rPr lang="en-US" altLang="ja-JP" sz="2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】</a:t>
            </a:r>
            <a:endParaRPr kumimoji="1" lang="en-US" altLang="ja-JP" sz="28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 algn="ctr">
              <a:lnSpc>
                <a:spcPct val="120000"/>
              </a:lnSpc>
            </a:pPr>
            <a:r>
              <a:rPr lang="ja-JP" altLang="en-US" sz="2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　臨床</a:t>
            </a:r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研修の手引き</a:t>
            </a:r>
            <a:endParaRPr kumimoji="1" lang="ja-JP" altLang="en-US" sz="2800" dirty="0"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359386" y="488525"/>
            <a:ext cx="1569660" cy="369332"/>
          </a:xfrm>
          <a:prstGeom prst="rect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ja-JP" altLang="en-US" sz="1800" dirty="0"/>
              <a:t>本学卒業生用</a:t>
            </a:r>
          </a:p>
        </p:txBody>
      </p:sp>
    </p:spTree>
    <p:extLst>
      <p:ext uri="{BB962C8B-B14F-4D97-AF65-F5344CB8AC3E}">
        <p14:creationId xmlns:p14="http://schemas.microsoft.com/office/powerpoint/2010/main" val="663028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4168552" y="193249"/>
            <a:ext cx="47099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臨床研修は</a:t>
            </a:r>
            <a:r>
              <a:rPr kumimoji="1" lang="ja-JP" altLang="en-US" sz="2400" b="1" i="1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産業医科大学病院</a:t>
            </a:r>
            <a:r>
              <a:rPr kumimoji="1" lang="ja-JP" altLang="en-US" sz="600" b="1" i="1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　</a:t>
            </a:r>
            <a:r>
              <a:rPr kumimoji="1" lang="ja-JP" altLang="en-US" sz="22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で！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9427" y="768152"/>
            <a:ext cx="6187357" cy="84422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１．研修内容</a:t>
            </a:r>
            <a:endParaRPr lang="en-US" altLang="ja-JP" sz="16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>
              <a:lnSpc>
                <a:spcPts val="2000"/>
              </a:lnSpc>
            </a:pPr>
            <a:endParaRPr lang="en-US" altLang="ja-JP" sz="4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>
              <a:lnSpc>
                <a:spcPts val="2000"/>
              </a:lnSpc>
            </a:pPr>
            <a:r>
              <a:rPr lang="ja-JP" altLang="en-US" sz="1400" b="1" dirty="0">
                <a:solidFill>
                  <a:srgbClr val="FFC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★</a:t>
            </a:r>
            <a:r>
              <a:rPr lang="en-US" altLang="ja-JP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 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全国トップクラスの自由度の高い</a:t>
            </a:r>
            <a:r>
              <a:rPr lang="ja-JP" altLang="en-US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オーダーメード研修</a:t>
            </a:r>
            <a:endParaRPr lang="en-US" altLang="ja-JP" sz="1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>
              <a:lnSpc>
                <a:spcPts val="2000"/>
              </a:lnSpc>
            </a:pP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　　　➡ 各人の希望を重視した研修先の編成 </a:t>
            </a:r>
            <a:endParaRPr lang="en-US" altLang="ja-JP" sz="14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>
              <a:lnSpc>
                <a:spcPts val="2000"/>
              </a:lnSpc>
            </a:pPr>
            <a:r>
              <a:rPr lang="ja-JP" altLang="en-US" sz="1400" b="1" dirty="0">
                <a:solidFill>
                  <a:srgbClr val="FFC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★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 </a:t>
            </a:r>
            <a:r>
              <a:rPr lang="ja-JP" altLang="en-US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複数の協力型病院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・施設で</a:t>
            </a:r>
            <a:r>
              <a:rPr lang="ja-JP" altLang="en-US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最大</a:t>
            </a:r>
            <a:r>
              <a:rPr lang="en-US" altLang="ja-JP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12</a:t>
            </a:r>
            <a:r>
              <a:rPr lang="ja-JP" altLang="en-US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か月間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研修可能</a:t>
            </a:r>
            <a:endParaRPr lang="en-US" altLang="ja-JP" sz="14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>
              <a:lnSpc>
                <a:spcPts val="2000"/>
              </a:lnSpc>
            </a:pP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　    ➡  </a:t>
            </a:r>
            <a:r>
              <a:rPr lang="en-US" altLang="ja-JP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ヒラギノ丸ゴ Pro W4"/>
              </a:rPr>
              <a:t>C</a:t>
            </a:r>
            <a:r>
              <a:rPr lang="en-US" altLang="ja-JP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Arial Unicode MS" panose="020B0604020202020204" pitchFamily="50" charset="-128"/>
              </a:rPr>
              <a:t>ommon disease</a:t>
            </a:r>
            <a:r>
              <a:rPr lang="ja-JP" altLang="en-US" sz="1400" b="1" dirty="0">
                <a:latin typeface="+mn-ea"/>
                <a:cs typeface="Arial Unicode MS" panose="020B0604020202020204" pitchFamily="50" charset="-128"/>
              </a:rPr>
              <a:t>も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学べる</a:t>
            </a:r>
            <a:endParaRPr lang="en-US" altLang="ja-JP" sz="14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>
              <a:lnSpc>
                <a:spcPts val="2000"/>
              </a:lnSpc>
            </a:pPr>
            <a:r>
              <a:rPr lang="ja-JP" altLang="en-US" sz="1400" b="1" dirty="0">
                <a:solidFill>
                  <a:srgbClr val="FFC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★</a:t>
            </a:r>
            <a:r>
              <a:rPr lang="en-US" altLang="ja-JP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 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圧倒的に多い専門医と少数の研修医 </a:t>
            </a:r>
            <a:endParaRPr lang="en-US" altLang="ja-JP" sz="14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>
              <a:lnSpc>
                <a:spcPts val="2000"/>
              </a:lnSpc>
            </a:pPr>
            <a:r>
              <a:rPr lang="en-US" altLang="ja-JP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      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➡ </a:t>
            </a:r>
            <a:r>
              <a:rPr lang="ja-JP" altLang="en-US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手技を学ぶチャンスが多い</a:t>
            </a:r>
            <a:endParaRPr lang="en-US" altLang="ja-JP" sz="1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>
              <a:lnSpc>
                <a:spcPts val="2000"/>
              </a:lnSpc>
            </a:pPr>
            <a:r>
              <a:rPr lang="en-US" altLang="ja-JP" sz="14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         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安心のバックアップ体制</a:t>
            </a:r>
            <a:r>
              <a:rPr lang="ja-JP" altLang="en-US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（</a:t>
            </a:r>
            <a:r>
              <a:rPr lang="en-US" altLang="ja-JP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1</a:t>
            </a:r>
            <a:r>
              <a:rPr lang="ja-JP" altLang="en-US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人の研修医に複数の指導医）</a:t>
            </a:r>
            <a:endParaRPr lang="en-US" altLang="ja-JP" sz="14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>
              <a:lnSpc>
                <a:spcPts val="2000"/>
              </a:lnSpc>
            </a:pPr>
            <a:r>
              <a:rPr lang="ja-JP" altLang="en-US" sz="1400" b="1" dirty="0">
                <a:solidFill>
                  <a:srgbClr val="FFC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★</a:t>
            </a:r>
            <a:r>
              <a:rPr lang="en-US" altLang="ja-JP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 </a:t>
            </a:r>
            <a:r>
              <a:rPr lang="ja-JP" altLang="en-US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救急科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当直</a:t>
            </a:r>
            <a:r>
              <a:rPr lang="ja-JP" altLang="en-US" sz="14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 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➡ </a:t>
            </a:r>
            <a:r>
              <a:rPr lang="en-US" altLang="ja-JP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Arial" panose="020B0604020202020204" pitchFamily="34" charset="0"/>
              </a:rPr>
              <a:t>First touch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も経験できる</a:t>
            </a:r>
            <a:endParaRPr lang="en-US" altLang="ja-JP" sz="14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>
              <a:lnSpc>
                <a:spcPts val="2000"/>
              </a:lnSpc>
            </a:pPr>
            <a:r>
              <a:rPr lang="ja-JP" altLang="en-US" sz="1400" b="1" dirty="0">
                <a:solidFill>
                  <a:srgbClr val="FFC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★</a:t>
            </a:r>
            <a:r>
              <a:rPr lang="en-US" altLang="ja-JP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 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大学病院ならではの</a:t>
            </a:r>
            <a:r>
              <a:rPr lang="ja-JP" altLang="en-US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特殊疾患</a:t>
            </a:r>
            <a:r>
              <a:rPr lang="ja-JP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 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➡ </a:t>
            </a:r>
            <a:r>
              <a:rPr lang="ja-JP" altLang="en-US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専門医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取得に必要な症例数が集まる</a:t>
            </a:r>
            <a:endParaRPr lang="en-US" altLang="ja-JP" sz="8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>
              <a:lnSpc>
                <a:spcPts val="2000"/>
              </a:lnSpc>
            </a:pPr>
            <a:r>
              <a:rPr lang="ja-JP" altLang="en-US" sz="11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　</a:t>
            </a:r>
            <a:endParaRPr lang="en-US" altLang="ja-JP" sz="11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>
              <a:lnSpc>
                <a:spcPts val="2000"/>
              </a:lnSpc>
            </a:pP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＜ローテート例＞</a:t>
            </a:r>
            <a:endParaRPr lang="en-US" altLang="ja-JP" sz="14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>
              <a:lnSpc>
                <a:spcPts val="2000"/>
              </a:lnSpc>
            </a:pP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１年次</a:t>
            </a:r>
            <a:endParaRPr lang="en-US" altLang="ja-JP" sz="14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>
              <a:lnSpc>
                <a:spcPts val="2000"/>
              </a:lnSpc>
            </a:pPr>
            <a:endParaRPr lang="en-US" altLang="ja-JP" sz="14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>
              <a:lnSpc>
                <a:spcPts val="2000"/>
              </a:lnSpc>
            </a:pPr>
            <a:endParaRPr lang="en-US" altLang="ja-JP" sz="14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>
              <a:lnSpc>
                <a:spcPts val="2000"/>
              </a:lnSpc>
            </a:pPr>
            <a:endParaRPr lang="en-US" altLang="ja-JP" sz="14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>
              <a:lnSpc>
                <a:spcPts val="2000"/>
              </a:lnSpc>
            </a:pP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２年次（パターン①）</a:t>
            </a:r>
            <a:endParaRPr lang="en-US" altLang="ja-JP" sz="14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>
              <a:lnSpc>
                <a:spcPts val="2000"/>
              </a:lnSpc>
            </a:pPr>
            <a:endParaRPr lang="en-US" altLang="ja-JP" sz="14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>
              <a:lnSpc>
                <a:spcPts val="2000"/>
              </a:lnSpc>
            </a:pPr>
            <a:endParaRPr kumimoji="1" lang="en-US" altLang="ja-JP" sz="16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 lvl="0">
              <a:lnSpc>
                <a:spcPts val="2000"/>
              </a:lnSpc>
            </a:pPr>
            <a:endParaRPr lang="en-US" altLang="ja-JP" sz="4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>
              <a:lnSpc>
                <a:spcPts val="2000"/>
              </a:lnSpc>
            </a:pP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   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　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（パターン②）</a:t>
            </a:r>
            <a:endParaRPr lang="en-US" altLang="ja-JP" sz="14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 lvl="0">
              <a:lnSpc>
                <a:spcPts val="2000"/>
              </a:lnSpc>
            </a:pPr>
            <a:endParaRPr lang="en-US" altLang="ja-JP" sz="1600" b="1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 lvl="0">
              <a:lnSpc>
                <a:spcPts val="2000"/>
              </a:lnSpc>
            </a:pPr>
            <a:endParaRPr lang="en-US" altLang="ja-JP" sz="1600" b="1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 lvl="0">
              <a:lnSpc>
                <a:spcPts val="2000"/>
              </a:lnSpc>
            </a:pPr>
            <a:endParaRPr lang="en-US" altLang="ja-JP" sz="1400" b="1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 lvl="0">
              <a:lnSpc>
                <a:spcPts val="1700"/>
              </a:lnSpc>
            </a:pPr>
            <a:r>
              <a:rPr lang="ja-JP" altLang="en-US" sz="14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　</a:t>
            </a:r>
            <a:r>
              <a:rPr lang="en-US" altLang="ja-JP" sz="14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※</a:t>
            </a:r>
            <a:r>
              <a:rPr lang="ja-JP" altLang="en-US" sz="14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 </a:t>
            </a:r>
            <a:r>
              <a:rPr lang="ja-JP" altLang="en-US" sz="14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必修</a:t>
            </a:r>
            <a:r>
              <a:rPr lang="ja-JP" altLang="ja-JP" sz="14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科</a:t>
            </a:r>
            <a:r>
              <a:rPr lang="en-US" altLang="ja-JP" sz="14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lang="ja-JP" altLang="en-US" sz="14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救急部門、内科、外科、小児科、産婦人科、精神科</a:t>
            </a:r>
            <a:r>
              <a:rPr lang="en-US" altLang="ja-JP" sz="14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も</a:t>
            </a:r>
            <a:r>
              <a:rPr lang="en-US" altLang="ja-JP" sz="14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sz="14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14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 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右記</a:t>
            </a:r>
            <a:r>
              <a:rPr lang="ja-JP" altLang="en-US" sz="14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協力型病院で</a:t>
            </a:r>
            <a:r>
              <a:rPr lang="ja-JP" altLang="ja-JP" sz="14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研修可能</a:t>
            </a:r>
            <a:r>
              <a:rPr lang="ja-JP" altLang="en-US" sz="14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lang="ja-JP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定員枠あり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r>
              <a:rPr lang="ja-JP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詳細はお問合せ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下</a:t>
            </a:r>
            <a:r>
              <a:rPr lang="ja-JP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さい</a:t>
            </a:r>
            <a:r>
              <a:rPr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endParaRPr lang="en-US" altLang="ja-JP" sz="14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>
              <a:lnSpc>
                <a:spcPts val="1700"/>
              </a:lnSpc>
            </a:pPr>
            <a:r>
              <a:rPr lang="ja-JP" altLang="en-US" sz="14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　　 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ただし、</a:t>
            </a:r>
            <a:r>
              <a:rPr lang="ja-JP" altLang="en-US" sz="1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産業医科大学病院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での研修は</a:t>
            </a:r>
            <a:r>
              <a:rPr lang="en-US" altLang="ja-JP" sz="1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12</a:t>
            </a:r>
            <a:r>
              <a:rPr lang="ja-JP" altLang="en-US" sz="1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か月以上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必要</a:t>
            </a:r>
            <a:endParaRPr lang="en-US" altLang="ja-JP" sz="14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 lvl="0">
              <a:lnSpc>
                <a:spcPts val="1700"/>
              </a:lnSpc>
            </a:pPr>
            <a:endParaRPr lang="en-US" altLang="ja-JP" sz="14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 lvl="0">
              <a:lnSpc>
                <a:spcPts val="1700"/>
              </a:lnSpc>
            </a:pPr>
            <a:r>
              <a:rPr lang="ja-JP" altLang="en-US" sz="14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14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 </a:t>
            </a:r>
            <a:r>
              <a:rPr lang="ja-JP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必修科の救急部門に関し、産業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医科大学病院</a:t>
            </a:r>
            <a:r>
              <a:rPr lang="ja-JP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でローテートする場合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 </a:t>
            </a:r>
            <a:r>
              <a:rPr lang="ja-JP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r>
              <a:rPr lang="ja-JP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救急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・集中治療</a:t>
            </a:r>
            <a:r>
              <a:rPr lang="ja-JP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科および麻酔科を</a:t>
            </a:r>
            <a:r>
              <a:rPr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か月ずつ</a:t>
            </a:r>
            <a:r>
              <a:rPr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</a:t>
            </a:r>
            <a:r>
              <a:rPr lang="ja-JP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か月ローテートし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  </a:t>
            </a:r>
            <a:r>
              <a:rPr lang="ja-JP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（協力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型</a:t>
            </a:r>
            <a:r>
              <a:rPr lang="ja-JP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病院を選択した場合は、救急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・集中治療</a:t>
            </a:r>
            <a:r>
              <a:rPr lang="ja-JP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科のみを</a:t>
            </a:r>
            <a:r>
              <a:rPr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</a:t>
            </a:r>
            <a:r>
              <a:rPr lang="ja-JP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か月ロー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>
              <a:lnSpc>
                <a:spcPts val="1700"/>
              </a:lnSpc>
            </a:pP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 </a:t>
            </a:r>
            <a:r>
              <a:rPr lang="ja-JP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テートすることも可能）、更に</a:t>
            </a:r>
            <a:r>
              <a:rPr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</a:t>
            </a:r>
            <a:r>
              <a:rPr lang="ja-JP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年間で</a:t>
            </a:r>
            <a:r>
              <a:rPr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</a:t>
            </a:r>
            <a:r>
              <a:rPr lang="ja-JP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回以上の救急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・集中治療</a:t>
            </a:r>
            <a:r>
              <a:rPr lang="ja-JP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科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>
              <a:lnSpc>
                <a:spcPts val="1700"/>
              </a:lnSpc>
            </a:pP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 宿日直</a:t>
            </a:r>
            <a:r>
              <a:rPr lang="ja-JP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を行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う</a:t>
            </a:r>
            <a:endParaRPr lang="en-US" altLang="ja-JP" sz="1400" b="1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694163" y="865046"/>
            <a:ext cx="6187357" cy="8832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ja-JP" altLang="en-US" sz="1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協力型病院 </a:t>
            </a:r>
            <a:endParaRPr lang="en-US" altLang="ja-JP" sz="14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 lvl="0"/>
            <a:endParaRPr lang="en-US" altLang="ja-JP" sz="3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 lvl="0"/>
            <a:r>
              <a:rPr lang="ja-JP" altLang="en-US" sz="12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 北九州市立医療センター、北九州市立八幡病院、北九州総合病院、</a:t>
            </a:r>
            <a:r>
              <a:rPr lang="en-US" altLang="ja-JP" sz="12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 JCHO</a:t>
            </a:r>
            <a:r>
              <a:rPr lang="ja-JP" altLang="en-US" sz="12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九州病院、</a:t>
            </a:r>
            <a:endParaRPr lang="en-US" altLang="ja-JP" sz="12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 lvl="0">
              <a:lnSpc>
                <a:spcPts val="1800"/>
              </a:lnSpc>
            </a:pPr>
            <a:r>
              <a:rPr lang="en-US" altLang="ja-JP" sz="12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 </a:t>
            </a:r>
            <a:r>
              <a:rPr lang="ja-JP" altLang="en-US" sz="12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九州労災病院、健和会大手町病院、済生会八幡総合病院、製鉄記念八幡病院、</a:t>
            </a:r>
            <a:endParaRPr lang="en-US" altLang="ja-JP" sz="12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 lvl="0"/>
            <a:r>
              <a:rPr lang="en-US" altLang="ja-JP" sz="12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 </a:t>
            </a:r>
            <a:r>
              <a:rPr lang="ja-JP" altLang="en-US" sz="12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門司メディカルセンター、戸畑総合病院   </a:t>
            </a:r>
            <a:endParaRPr lang="en-US" altLang="ja-JP" sz="12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 lvl="0"/>
            <a:endParaRPr lang="en-US" altLang="ja-JP" sz="900" b="1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 lvl="0"/>
            <a:r>
              <a:rPr lang="ja-JP" altLang="en-US" sz="1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地域医療 　　</a:t>
            </a:r>
            <a:r>
              <a:rPr lang="en-US" altLang="ja-JP" sz="1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 </a:t>
            </a:r>
            <a:r>
              <a:rPr lang="ja-JP" altLang="en-US" sz="1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　　　 一般外来 </a:t>
            </a:r>
            <a:endParaRPr lang="en-US" altLang="ja-JP" sz="14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 lvl="0"/>
            <a:endParaRPr lang="en-US" altLang="ja-JP" sz="3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 lvl="0"/>
            <a:r>
              <a:rPr lang="ja-JP" altLang="en-US" sz="12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 戸畑総合病院、吉水内科 　戸畑総合病院、北九州市立八幡病院</a:t>
            </a:r>
            <a:endParaRPr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 lvl="0"/>
            <a:endParaRPr lang="en-US" altLang="ja-JP" sz="8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 lvl="0">
              <a:lnSpc>
                <a:spcPts val="1700"/>
              </a:lnSpc>
            </a:pPr>
            <a:endParaRPr lang="en-US" altLang="ja-JP" sz="11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 lvl="0">
              <a:lnSpc>
                <a:spcPts val="1700"/>
              </a:lnSpc>
            </a:pPr>
            <a:r>
              <a:rPr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２．特長</a:t>
            </a:r>
            <a:endParaRPr lang="en-US" altLang="ja-JP" sz="16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>
              <a:lnSpc>
                <a:spcPts val="1700"/>
              </a:lnSpc>
            </a:pP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☆ 充実した研修支援体制：専属指導教員による</a:t>
            </a:r>
            <a:r>
              <a:rPr lang="ja-JP" altLang="en-US" sz="1400" b="1" dirty="0">
                <a:solidFill>
                  <a:srgbClr val="00B05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メンター制度</a:t>
            </a:r>
            <a:endParaRPr lang="en-US" altLang="ja-JP" sz="14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>
              <a:lnSpc>
                <a:spcPts val="1700"/>
              </a:lnSpc>
            </a:pP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　 産業医・保健師・臨床心理士によるカウンセリングなど</a:t>
            </a:r>
            <a:endParaRPr lang="en-US" altLang="ja-JP" sz="14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>
              <a:lnSpc>
                <a:spcPts val="1700"/>
              </a:lnSpc>
            </a:pPr>
            <a:r>
              <a:rPr lang="en-US" altLang="ja-JP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☆ 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職場環境：</a:t>
            </a:r>
            <a:r>
              <a:rPr lang="ja-JP" altLang="en-US" sz="1400" b="1" dirty="0">
                <a:solidFill>
                  <a:srgbClr val="00B05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広い研修医室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（研修医仲間と情報交換が可能）</a:t>
            </a:r>
            <a:endParaRPr lang="en-US" altLang="ja-JP" sz="14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>
              <a:lnSpc>
                <a:spcPts val="1700"/>
              </a:lnSpc>
            </a:pP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　 個人の机とロッカー、大学図書館、オンライン文献検索</a:t>
            </a:r>
            <a:endParaRPr lang="en-US" altLang="ja-JP" sz="1400" b="1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 lvl="0">
              <a:lnSpc>
                <a:spcPts val="1700"/>
              </a:lnSpc>
            </a:pPr>
            <a:r>
              <a:rPr lang="en-US" altLang="ja-JP" sz="14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☆ </a:t>
            </a:r>
            <a:r>
              <a:rPr lang="ja-JP" altLang="en-US" sz="14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教育支援：大学病院内で開催される下記</a:t>
            </a:r>
            <a:r>
              <a:rPr lang="ja-JP" altLang="en-US" sz="1400" b="1" dirty="0">
                <a:solidFill>
                  <a:srgbClr val="00B05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講習会</a:t>
            </a:r>
            <a:r>
              <a:rPr lang="ja-JP" altLang="en-US" sz="14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の受講料は</a:t>
            </a:r>
            <a:r>
              <a:rPr lang="ja-JP" altLang="en-US" sz="1400" b="1" dirty="0">
                <a:solidFill>
                  <a:srgbClr val="00B05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全額補助</a:t>
            </a:r>
            <a:endParaRPr lang="en-US" altLang="ja-JP" sz="600" b="1" dirty="0">
              <a:solidFill>
                <a:srgbClr val="00B050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 lvl="0">
              <a:lnSpc>
                <a:spcPts val="17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　　　　　 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BLS  (Basic Life Support)</a:t>
            </a:r>
          </a:p>
          <a:p>
            <a:pPr lvl="0">
              <a:lnSpc>
                <a:spcPts val="17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　　 　　  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ACLS (Advanced Cardiovascular Life Support)</a:t>
            </a:r>
          </a:p>
          <a:p>
            <a:pPr lvl="0">
              <a:lnSpc>
                <a:spcPts val="1700"/>
              </a:lnSpc>
            </a:pP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           ICLS (Immediate Cardiac Life Support)</a:t>
            </a:r>
          </a:p>
          <a:p>
            <a:pPr lvl="0">
              <a:lnSpc>
                <a:spcPts val="17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　　　　　 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ISLS (Immediate Stroke Life Support) </a:t>
            </a:r>
          </a:p>
          <a:p>
            <a:pPr>
              <a:lnSpc>
                <a:spcPts val="1700"/>
              </a:lnSpc>
            </a:pPr>
            <a:endParaRPr lang="en-US" altLang="ja-JP" sz="12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>
              <a:lnSpc>
                <a:spcPts val="1700"/>
              </a:lnSpc>
            </a:pPr>
            <a:r>
              <a:rPr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３．本学卒業生の特典</a:t>
            </a:r>
            <a:endParaRPr lang="en-US" altLang="ja-JP" sz="16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>
              <a:lnSpc>
                <a:spcPts val="1700"/>
              </a:lnSpc>
            </a:pPr>
            <a:r>
              <a:rPr lang="en-US" altLang="ja-JP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☆ 2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年次で「産業保健</a:t>
            </a:r>
            <a:r>
              <a:rPr lang="en-US" altLang="ja-JP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B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」を選択すると、専門産業医コース</a:t>
            </a:r>
            <a:r>
              <a:rPr lang="en-US" altLang="ja-JP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Ⅱ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の</a:t>
            </a:r>
            <a:endParaRPr lang="en-US" altLang="ja-JP" sz="14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>
              <a:lnSpc>
                <a:spcPts val="1700"/>
              </a:lnSpc>
            </a:pPr>
            <a:r>
              <a:rPr lang="ja-JP" altLang="en-US" sz="14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　 </a:t>
            </a:r>
            <a:r>
              <a:rPr lang="ja-JP" altLang="en-US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修学資金返還対象</a:t>
            </a:r>
            <a:r>
              <a:rPr lang="en-US" altLang="ja-JP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(1</a:t>
            </a:r>
            <a:r>
              <a:rPr lang="ja-JP" altLang="en-US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年分</a:t>
            </a:r>
            <a:r>
              <a:rPr lang="en-US" altLang="ja-JP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)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になる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（⇒ 早期に将来設計が立て易い</a:t>
            </a:r>
            <a:r>
              <a:rPr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)</a:t>
            </a:r>
          </a:p>
          <a:p>
            <a:pPr>
              <a:lnSpc>
                <a:spcPts val="1700"/>
              </a:lnSpc>
            </a:pPr>
            <a:endParaRPr lang="en-US" altLang="ja-JP" sz="16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>
              <a:lnSpc>
                <a:spcPts val="1700"/>
              </a:lnSpc>
            </a:pPr>
            <a:r>
              <a:rPr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４．処遇等</a:t>
            </a:r>
            <a:endParaRPr lang="en-US" altLang="ja-JP" sz="16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>
              <a:lnSpc>
                <a:spcPts val="1700"/>
              </a:lnSpc>
            </a:pPr>
            <a:r>
              <a:rPr lang="en-US" altLang="ja-JP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☆ 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勤務時間：</a:t>
            </a:r>
            <a:r>
              <a:rPr lang="en-US" altLang="ja-JP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8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：</a:t>
            </a:r>
            <a:r>
              <a:rPr lang="en-US" altLang="ja-JP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30〜17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：</a:t>
            </a:r>
            <a:r>
              <a:rPr lang="en-US" altLang="ja-JP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30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を基本とする</a:t>
            </a:r>
            <a:r>
              <a:rPr lang="ja-JP" altLang="en-US" sz="13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（１か月単位の変形労働時間制）</a:t>
            </a:r>
            <a:endParaRPr lang="en-US" altLang="ja-JP" sz="13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>
              <a:lnSpc>
                <a:spcPts val="1700"/>
              </a:lnSpc>
            </a:pPr>
            <a:r>
              <a:rPr lang="en-US" altLang="ja-JP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☆ 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給与：基本給</a:t>
            </a:r>
            <a:r>
              <a:rPr lang="en-US" altLang="ja-JP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(27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万</a:t>
            </a:r>
            <a:r>
              <a:rPr lang="en-US" altLang="ja-JP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5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千円</a:t>
            </a:r>
            <a:r>
              <a:rPr lang="en-US" altLang="ja-JP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)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＋宿日直手当</a:t>
            </a:r>
            <a:r>
              <a:rPr lang="en-US" altLang="ja-JP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(1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万円</a:t>
            </a:r>
            <a:r>
              <a:rPr lang="en-US" altLang="ja-JP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/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回</a:t>
            </a:r>
            <a:r>
              <a:rPr lang="en-US" altLang="ja-JP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)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＋通勤手当</a:t>
            </a:r>
            <a:endParaRPr lang="en-US" altLang="ja-JP" sz="14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>
              <a:lnSpc>
                <a:spcPts val="1700"/>
              </a:lnSpc>
            </a:pPr>
            <a:r>
              <a:rPr lang="en-US" altLang="ja-JP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☆ 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当直：月</a:t>
            </a:r>
            <a:r>
              <a:rPr lang="en-US" altLang="ja-JP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5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回まで（うち、日直は月１回）</a:t>
            </a:r>
            <a:endParaRPr lang="en-US" altLang="ja-JP" sz="14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>
              <a:lnSpc>
                <a:spcPts val="1700"/>
              </a:lnSpc>
            </a:pPr>
            <a:r>
              <a:rPr lang="en-US" altLang="ja-JP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☆ 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住宅手当（賃貸）：一律 </a:t>
            </a:r>
            <a:r>
              <a:rPr lang="en-US" altLang="ja-JP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5,600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円</a:t>
            </a:r>
            <a:r>
              <a:rPr lang="en-US" altLang="ja-JP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/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月（</a:t>
            </a:r>
            <a:r>
              <a:rPr lang="en-US" altLang="ja-JP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27,000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円超える場合）</a:t>
            </a:r>
            <a:endParaRPr lang="en-US" altLang="ja-JP" sz="14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>
              <a:lnSpc>
                <a:spcPts val="1700"/>
              </a:lnSpc>
            </a:pPr>
            <a:r>
              <a:rPr lang="en-US" altLang="ja-JP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☆ 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宿舎：大学敷地内にレジデント住宅あり</a:t>
            </a:r>
            <a:endParaRPr lang="en-US" altLang="ja-JP" sz="14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>
              <a:lnSpc>
                <a:spcPts val="1700"/>
              </a:lnSpc>
            </a:pP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　　　　</a:t>
            </a:r>
            <a:r>
              <a:rPr lang="en-US" altLang="ja-JP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(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共益費込み </a:t>
            </a:r>
            <a:r>
              <a:rPr lang="en-US" altLang="ja-JP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6,820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円</a:t>
            </a:r>
            <a:r>
              <a:rPr lang="en-US" altLang="ja-JP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/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月、駐車場</a:t>
            </a:r>
            <a:r>
              <a:rPr lang="en-US" altLang="ja-JP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 2,625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円</a:t>
            </a:r>
            <a:r>
              <a:rPr lang="en-US" altLang="ja-JP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/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月</a:t>
            </a:r>
            <a:r>
              <a:rPr lang="en-US" altLang="ja-JP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)</a:t>
            </a:r>
          </a:p>
          <a:p>
            <a:pPr>
              <a:lnSpc>
                <a:spcPts val="1700"/>
              </a:lnSpc>
            </a:pPr>
            <a:r>
              <a:rPr lang="en-US" altLang="ja-JP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☆ 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保育所：大学敷地内</a:t>
            </a:r>
            <a:r>
              <a:rPr lang="ja-JP" altLang="en-US" sz="1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にラマティー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保育園あり</a:t>
            </a:r>
            <a:endParaRPr lang="en-US" altLang="ja-JP" sz="14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>
              <a:lnSpc>
                <a:spcPts val="1700"/>
              </a:lnSpc>
            </a:pP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　　　　　 子が病気の時には病児保育室（ほっとるーむ）も利用可能</a:t>
            </a:r>
            <a:endParaRPr lang="en-US" altLang="ja-JP" sz="14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>
              <a:lnSpc>
                <a:spcPts val="1700"/>
              </a:lnSpc>
            </a:pPr>
            <a:endParaRPr lang="en-US" altLang="ja-JP" sz="8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>
              <a:lnSpc>
                <a:spcPts val="1700"/>
              </a:lnSpc>
            </a:pPr>
            <a:r>
              <a:rPr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５．休暇</a:t>
            </a:r>
            <a:endParaRPr lang="en-US" altLang="ja-JP" sz="16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>
              <a:lnSpc>
                <a:spcPts val="1700"/>
              </a:lnSpc>
            </a:pPr>
            <a:r>
              <a:rPr lang="en-US" altLang="ja-JP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☆ 1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年次：ﾘﾌﾚｯｼｭ特別休暇</a:t>
            </a:r>
            <a:r>
              <a:rPr lang="en-US" altLang="ja-JP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3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日、年次有給休暇</a:t>
            </a:r>
            <a:r>
              <a:rPr lang="en-US" altLang="ja-JP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10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日</a:t>
            </a:r>
            <a:r>
              <a:rPr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（採用から</a:t>
            </a:r>
            <a:r>
              <a:rPr lang="en-US" altLang="ja-JP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6</a:t>
            </a:r>
            <a:r>
              <a:rPr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か月後より）</a:t>
            </a:r>
          </a:p>
          <a:p>
            <a:pPr>
              <a:lnSpc>
                <a:spcPts val="1700"/>
              </a:lnSpc>
            </a:pP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　 </a:t>
            </a:r>
            <a:r>
              <a:rPr lang="en-US" altLang="ja-JP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2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年次：ﾘﾌﾚｯｼｭ特別休暇</a:t>
            </a:r>
            <a:r>
              <a:rPr lang="en-US" altLang="ja-JP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3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日、年次有給休暇</a:t>
            </a:r>
            <a:r>
              <a:rPr lang="en-US" altLang="ja-JP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11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日</a:t>
            </a:r>
            <a:endParaRPr lang="en-US" altLang="ja-JP" sz="14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>
              <a:lnSpc>
                <a:spcPts val="1700"/>
              </a:lnSpc>
            </a:pPr>
            <a:r>
              <a:rPr lang="en-US" altLang="ja-JP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☆ 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慶弔休暇、出産休暇、育児・介護休業、年末年始（</a:t>
            </a:r>
            <a:r>
              <a:rPr lang="en-US" altLang="ja-JP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12/29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～</a:t>
            </a:r>
            <a:r>
              <a:rPr lang="en-US" altLang="ja-JP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1/3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）</a:t>
            </a:r>
            <a:endParaRPr lang="en-US" altLang="ja-JP" sz="14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>
              <a:lnSpc>
                <a:spcPts val="1700"/>
              </a:lnSpc>
            </a:pP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　 学校法人の設立記念日（</a:t>
            </a:r>
            <a:r>
              <a:rPr lang="en-US" altLang="ja-JP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4/28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）</a:t>
            </a:r>
            <a:endParaRPr lang="en-US" altLang="ja-JP" sz="14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  <a:p>
            <a:pPr>
              <a:lnSpc>
                <a:spcPts val="1700"/>
              </a:lnSpc>
            </a:pP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☆ その他：</a:t>
            </a:r>
            <a:r>
              <a:rPr lang="en-US" altLang="ja-JP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 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ヒラギノ丸ゴ Pro W4"/>
              </a:rPr>
              <a:t>育児・介護短時間勤務あり</a:t>
            </a:r>
            <a:endParaRPr lang="en-US" altLang="ja-JP" sz="14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ヒラギノ丸ゴ Pro W4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7737379"/>
              </p:ext>
            </p:extLst>
          </p:nvPr>
        </p:nvGraphicFramePr>
        <p:xfrm>
          <a:off x="204222" y="4368552"/>
          <a:ext cx="5764530" cy="703580"/>
        </p:xfrm>
        <a:graphic>
          <a:graphicData uri="http://schemas.openxmlformats.org/drawingml/2006/table">
            <a:tbl>
              <a:tblPr/>
              <a:tblGrid>
                <a:gridCol w="54356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3497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3497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43497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43497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434975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43561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434975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434975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434975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434975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434975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  <a:gridCol w="435610">
                  <a:extLst>
                    <a:ext uri="{9D8B030D-6E8A-4147-A177-3AD203B41FA5}">
                      <a16:colId xmlns="" xmlns:a16="http://schemas.microsoft.com/office/drawing/2014/main" val="20012"/>
                    </a:ext>
                  </a:extLst>
                </a:gridCol>
              </a:tblGrid>
              <a:tr h="22860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ja-JP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年次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ja-JP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月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ja-JP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月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ja-JP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月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ja-JP" sz="1050" kern="10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月</a:t>
                      </a:r>
                      <a:endParaRPr lang="ja-JP" sz="12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ja-JP" sz="1050" kern="10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月</a:t>
                      </a:r>
                      <a:endParaRPr lang="ja-JP" sz="12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ja-JP" sz="1050" kern="10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月</a:t>
                      </a:r>
                      <a:endParaRPr lang="ja-JP" sz="12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ja-JP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月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ja-JP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月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12</a:t>
                      </a:r>
                      <a:r>
                        <a:rPr lang="ja-JP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月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ja-JP" sz="1050" kern="10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月</a:t>
                      </a:r>
                      <a:endParaRPr lang="ja-JP" sz="12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ja-JP" sz="1050" kern="10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月</a:t>
                      </a:r>
                      <a:endParaRPr lang="ja-JP" sz="12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ja-JP" sz="1050" kern="10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月</a:t>
                      </a:r>
                      <a:endParaRPr lang="ja-JP" sz="12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7498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内科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救急部門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選択科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30">
                      <a:fgClr>
                        <a:srgbClr val="FFC000"/>
                      </a:fgClr>
                      <a:bgClr>
                        <a:schemeClr val="bg1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30">
                      <a:fgClr>
                        <a:srgbClr val="FFC000"/>
                      </a:fgClr>
                      <a:bgClr>
                        <a:schemeClr val="bg1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2854302"/>
              </p:ext>
            </p:extLst>
          </p:nvPr>
        </p:nvGraphicFramePr>
        <p:xfrm>
          <a:off x="204222" y="6384776"/>
          <a:ext cx="5762625" cy="733425"/>
        </p:xfrm>
        <a:graphic>
          <a:graphicData uri="http://schemas.openxmlformats.org/drawingml/2006/table">
            <a:tbl>
              <a:tblPr/>
              <a:tblGrid>
                <a:gridCol w="54038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3497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3074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44047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43497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420693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432048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432048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432048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458038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406058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432048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  <a:gridCol w="468089">
                  <a:extLst>
                    <a:ext uri="{9D8B030D-6E8A-4147-A177-3AD203B41FA5}">
                      <a16:colId xmlns="" xmlns:a16="http://schemas.microsoft.com/office/drawing/2014/main" val="20012"/>
                    </a:ext>
                  </a:extLst>
                </a:gridCol>
              </a:tblGrid>
              <a:tr h="23050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ja-JP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年次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ja-JP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月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ja-JP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月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ja-JP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月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ja-JP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月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ja-JP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月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ja-JP" sz="1050" kern="10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月</a:t>
                      </a:r>
                      <a:endParaRPr lang="ja-JP" sz="12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ja-JP" sz="1050" kern="10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月</a:t>
                      </a:r>
                      <a:endParaRPr lang="ja-JP" sz="12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ja-JP" sz="1050" kern="10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月</a:t>
                      </a:r>
                      <a:endParaRPr lang="ja-JP" sz="12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12</a:t>
                      </a:r>
                      <a:r>
                        <a:rPr lang="ja-JP" sz="1050" kern="10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月</a:t>
                      </a:r>
                      <a:endParaRPr lang="ja-JP" sz="12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ja-JP" sz="1050" kern="10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月</a:t>
                      </a:r>
                      <a:endParaRPr lang="ja-JP" sz="12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ja-JP" sz="1050" kern="10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月</a:t>
                      </a:r>
                      <a:endParaRPr lang="ja-JP" sz="12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ja-JP" sz="1050" kern="10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月</a:t>
                      </a:r>
                      <a:endParaRPr lang="ja-JP" sz="12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7498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産業保健</a:t>
                      </a:r>
                      <a:r>
                        <a:rPr lang="en-US" sz="11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B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b="1" u="none" kern="10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修学資金返還</a:t>
                      </a:r>
                      <a:r>
                        <a:rPr lang="ja-JP" altLang="en-US" sz="900" b="1" u="none" kern="10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対象 </a:t>
                      </a:r>
                      <a:r>
                        <a:rPr lang="en-US" altLang="ja-JP" sz="900" b="1" u="none" kern="10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(1</a:t>
                      </a:r>
                      <a:r>
                        <a:rPr lang="ja-JP" altLang="en-US" sz="900" b="1" u="none" kern="10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年分</a:t>
                      </a:r>
                      <a:r>
                        <a:rPr lang="en-US" altLang="ja-JP" sz="900" b="1" u="none" kern="10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lang="ja-JP" sz="1200" b="1" u="none" kern="100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CCFF99"/>
                      </a:fgClr>
                      <a:bgClr>
                        <a:schemeClr val="bg1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神経精神科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選択科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30">
                      <a:fgClr>
                        <a:srgbClr val="FFC000"/>
                      </a:fgClr>
                      <a:bgClr>
                        <a:schemeClr val="bg1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一般外来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地域医療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外科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選択科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30">
                      <a:fgClr>
                        <a:srgbClr val="FFC000"/>
                      </a:fgClr>
                      <a:bgClr>
                        <a:schemeClr val="bg1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小児科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産婦人科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1021880"/>
              </p:ext>
            </p:extLst>
          </p:nvPr>
        </p:nvGraphicFramePr>
        <p:xfrm>
          <a:off x="204222" y="5363319"/>
          <a:ext cx="5740516" cy="733425"/>
        </p:xfrm>
        <a:graphic>
          <a:graphicData uri="http://schemas.openxmlformats.org/drawingml/2006/table">
            <a:tbl>
              <a:tblPr/>
              <a:tblGrid>
                <a:gridCol w="54038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3497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4467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43204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43204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432048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432048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432048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432048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432048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432048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432048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  <a:gridCol w="432048">
                  <a:extLst>
                    <a:ext uri="{9D8B030D-6E8A-4147-A177-3AD203B41FA5}">
                      <a16:colId xmlns="" xmlns:a16="http://schemas.microsoft.com/office/drawing/2014/main" val="20012"/>
                    </a:ext>
                  </a:extLst>
                </a:gridCol>
              </a:tblGrid>
              <a:tr h="23050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ja-JP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年次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ja-JP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月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ja-JP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月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ja-JP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月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ja-JP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月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ja-JP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月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ja-JP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月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ja-JP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月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ja-JP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月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12</a:t>
                      </a:r>
                      <a:r>
                        <a:rPr lang="ja-JP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月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ja-JP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月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ja-JP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月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ja-JP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月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7498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1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外科</a:t>
                      </a:r>
                      <a:endParaRPr lang="ja-JP" sz="11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小児科</a:t>
                      </a: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1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産婦人科</a:t>
                      </a:r>
                      <a:endParaRPr lang="ja-JP" sz="11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1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神経精神科</a:t>
                      </a:r>
                      <a:endParaRPr lang="ja-JP" sz="11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1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地域医療</a:t>
                      </a:r>
                      <a:endParaRPr lang="ja-JP" sz="11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一般外来</a:t>
                      </a: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選択科</a:t>
                      </a: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30">
                      <a:fgClr>
                        <a:srgbClr val="FFC000"/>
                      </a:fgClr>
                      <a:bgClr>
                        <a:schemeClr val="bg1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200" kern="100" dirty="0">
                        <a:effectLst/>
                        <a:latin typeface="Times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200" kern="100" dirty="0">
                        <a:effectLst/>
                        <a:latin typeface="Times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77064" y="162816"/>
            <a:ext cx="477965" cy="749352"/>
          </a:xfrm>
          <a:prstGeom prst="rect">
            <a:avLst/>
          </a:prstGeom>
        </p:spPr>
      </p:pic>
      <p:sp>
        <p:nvSpPr>
          <p:cNvPr id="4" name="角丸四角形 3"/>
          <p:cNvSpPr/>
          <p:nvPr/>
        </p:nvSpPr>
        <p:spPr>
          <a:xfrm>
            <a:off x="6585313" y="896886"/>
            <a:ext cx="5930836" cy="1481735"/>
          </a:xfrm>
          <a:prstGeom prst="roundRect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12037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1765</TotalTime>
  <Words>221</Words>
  <Application>Microsoft Office PowerPoint</Application>
  <PresentationFormat>A3 297x420 mm</PresentationFormat>
  <Paragraphs>153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Arial Unicode MS</vt:lpstr>
      <vt:lpstr>ＭＳ Ｐゴシック</vt:lpstr>
      <vt:lpstr>ＭＳ ゴシック</vt:lpstr>
      <vt:lpstr>ヒラギノ丸ゴ Pro W4</vt:lpstr>
      <vt:lpstr>游ゴシック</vt:lpstr>
      <vt:lpstr>Arial</vt:lpstr>
      <vt:lpstr>Calibri</vt:lpstr>
      <vt:lpstr>Times New Roman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Administrator</dc:creator>
  <cp:lastModifiedBy>柴田 みのり</cp:lastModifiedBy>
  <cp:revision>141</cp:revision>
  <cp:lastPrinted>2024-05-09T01:49:46Z</cp:lastPrinted>
  <dcterms:created xsi:type="dcterms:W3CDTF">2015-04-17T03:11:15Z</dcterms:created>
  <dcterms:modified xsi:type="dcterms:W3CDTF">2025-07-02T08:37:03Z</dcterms:modified>
</cp:coreProperties>
</file>