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801600" cy="9601200" type="A3"/>
  <p:notesSz cx="6735763" cy="98663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00"/>
    <a:srgbClr val="CCFF99"/>
    <a:srgbClr val="FF9933"/>
    <a:srgbClr val="FF9900"/>
    <a:srgbClr val="CC3300"/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3" autoAdjust="0"/>
    <p:restoredTop sz="96429" autoAdjust="0"/>
  </p:normalViewPr>
  <p:slideViewPr>
    <p:cSldViewPr>
      <p:cViewPr varScale="1">
        <p:scale>
          <a:sx n="84" d="100"/>
          <a:sy n="84" d="100"/>
        </p:scale>
        <p:origin x="2130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B3135855-54C3-4BF3-99FB-7D24247FF40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86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73FDA903-2072-478E-8314-48B8584E1F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A903-2072-478E-8314-48B8584E1FA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84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8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8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3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5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91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8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1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2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58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52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686656" y="5232647"/>
            <a:ext cx="6400800" cy="34747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相談窓口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】</a:t>
            </a:r>
          </a:p>
          <a:p>
            <a:pPr lvl="0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産業医科大学病院　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TEL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093-603-1611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（代表）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産業医臨床研修等指導教員室</a:t>
            </a:r>
            <a:endParaRPr lang="en-US" altLang="ja-JP" sz="1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3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（実務研修センター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階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号室　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内線：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3693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産業医臨床研修等指導教員：阿部 慎太郎、柴田 美雅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10000"/>
              </a:lnSpc>
            </a:pP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事務担当：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病院管理課庶務係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内線：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3170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rinsho-k@mbox.pub.uoeh-u.ac.jp</a:t>
            </a: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  </a:t>
            </a:r>
            <a:r>
              <a:rPr lang="ja-JP" altLang="en-US" sz="2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いつでもお気軽にご相談ください！</a:t>
            </a:r>
            <a:endParaRPr lang="en-US" altLang="ja-JP" sz="2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430064" y="5232648"/>
            <a:ext cx="5947399" cy="3600400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216" y="3273735"/>
            <a:ext cx="3804158" cy="257148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="" xmlns:a16="http://schemas.microsoft.com/office/drawing/2014/main" id="{248A9C26-2C39-8A93-B4DF-AF0732345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496" y="6513252"/>
            <a:ext cx="1905006" cy="190500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F1982700-D7F4-96A6-2E30-149CE9BFD638}"/>
              </a:ext>
            </a:extLst>
          </p:cNvPr>
          <p:cNvSpPr txBox="1"/>
          <p:nvPr/>
        </p:nvSpPr>
        <p:spPr>
          <a:xfrm>
            <a:off x="1965496" y="6189743"/>
            <a:ext cx="21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病院ホーム</a:t>
            </a:r>
            <a:r>
              <a:rPr kumimoji="1" lang="ja-JP" altLang="en-US" sz="1800" dirty="0"/>
              <a:t>ぺージ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79711" y="673191"/>
            <a:ext cx="1733167" cy="389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令和８</a:t>
            </a:r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年度版</a:t>
            </a:r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08206" y="1285680"/>
            <a:ext cx="3791423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</a:t>
            </a: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病院</a:t>
            </a:r>
            <a:endParaRPr kumimoji="1" lang="en-US" altLang="ja-JP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algn="ctr">
              <a:lnSpc>
                <a:spcPct val="120000"/>
              </a:lnSpc>
            </a:pP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【</a:t>
            </a:r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一般型プログラム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】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臨床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研修の手引き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3969" y="236941"/>
            <a:ext cx="1800493" cy="369332"/>
          </a:xfrm>
          <a:prstGeom prst="rect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1800" dirty="0"/>
              <a:t>他</a:t>
            </a:r>
            <a:r>
              <a:rPr lang="ja-JP" altLang="en-US" sz="1800" dirty="0" smtClean="0"/>
              <a:t>大学卒業生用</a:t>
            </a:r>
            <a:endParaRPr lang="ja-JP" altLang="en-US" sz="1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430064" y="701771"/>
            <a:ext cx="5616624" cy="3600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1524" y="867956"/>
            <a:ext cx="5463355" cy="2993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/>
              <a:t>※</a:t>
            </a:r>
            <a:r>
              <a:rPr kumimoji="1" lang="ja-JP" altLang="en-US" sz="1600" b="1" dirty="0"/>
              <a:t>　よくある質問</a:t>
            </a:r>
            <a:endParaRPr kumimoji="1" lang="en-US" altLang="ja-JP" sz="1600" b="1" dirty="0"/>
          </a:p>
          <a:p>
            <a:endParaRPr kumimoji="1" lang="en-US" altLang="ja-JP" sz="1050" b="1" dirty="0"/>
          </a:p>
          <a:p>
            <a:endParaRPr kumimoji="1" lang="en-US" altLang="ja-JP" sz="800" b="1" dirty="0"/>
          </a:p>
          <a:p>
            <a:r>
              <a:rPr lang="en-US" altLang="ja-JP" sz="1400" b="1" dirty="0"/>
              <a:t>Q</a:t>
            </a:r>
            <a:r>
              <a:rPr lang="ja-JP" altLang="en-US" sz="1400" b="1" dirty="0"/>
              <a:t>：</a:t>
            </a:r>
            <a:r>
              <a:rPr lang="ja-JP" altLang="en-US" sz="1400" b="1" u="sng" dirty="0"/>
              <a:t>他大学卒者ですが、産業医を経験する義務はありますか？</a:t>
            </a:r>
            <a:endParaRPr lang="en-US" altLang="ja-JP" sz="1400" b="1" u="sng" dirty="0"/>
          </a:p>
          <a:p>
            <a:endParaRPr lang="ja-JP" altLang="en-US" sz="1400" b="1" dirty="0"/>
          </a:p>
          <a:p>
            <a:r>
              <a:rPr lang="en-US" altLang="ja-JP" sz="1400" b="1" dirty="0"/>
              <a:t>A</a:t>
            </a:r>
            <a:r>
              <a:rPr lang="ja-JP" altLang="en-US" sz="1400" b="1" dirty="0"/>
              <a:t>：</a:t>
            </a:r>
            <a:r>
              <a:rPr lang="ja-JP" altLang="en-US" sz="1400" dirty="0"/>
              <a:t>他大学卒者は、</a:t>
            </a:r>
            <a:r>
              <a:rPr lang="en-US" altLang="ja-JP" sz="1400" dirty="0"/>
              <a:t>3</a:t>
            </a:r>
            <a:r>
              <a:rPr lang="ja-JP" altLang="en-US" sz="1400" dirty="0"/>
              <a:t>年目以降当院の診療科等に所属した場合を含め、</a:t>
            </a:r>
            <a:endParaRPr lang="en-US" altLang="ja-JP" sz="1400" dirty="0"/>
          </a:p>
          <a:p>
            <a:r>
              <a:rPr lang="en-US" altLang="ja-JP" sz="1400" dirty="0"/>
              <a:t>    </a:t>
            </a:r>
            <a:r>
              <a:rPr lang="ja-JP" altLang="en-US" sz="1400" dirty="0"/>
              <a:t>産業医を経験する義務はありません。</a:t>
            </a:r>
            <a:endParaRPr lang="en-US" altLang="ja-JP" sz="1400" dirty="0"/>
          </a:p>
          <a:p>
            <a:r>
              <a:rPr lang="en-US" altLang="ja-JP" sz="1400" dirty="0"/>
              <a:t>    </a:t>
            </a:r>
            <a:r>
              <a:rPr lang="ja-JP" altLang="en-US" sz="1400" dirty="0"/>
              <a:t>希望者は初期研修中に産業医の資格を取得することができます。</a:t>
            </a:r>
            <a:r>
              <a:rPr lang="ja-JP" altLang="en-US" sz="1400" b="1" dirty="0">
                <a:effectLst/>
              </a:rPr>
              <a:t/>
            </a:r>
            <a:br>
              <a:rPr lang="ja-JP" altLang="en-US" sz="1400" b="1" dirty="0">
                <a:effectLst/>
              </a:rPr>
            </a:br>
            <a:r>
              <a:rPr lang="ja-JP" altLang="en-US" sz="1400" b="1" dirty="0">
                <a:effectLst/>
              </a:rPr>
              <a:t/>
            </a:r>
            <a:br>
              <a:rPr lang="ja-JP" altLang="en-US" sz="1400" b="1" dirty="0">
                <a:effectLst/>
              </a:rPr>
            </a:br>
            <a:r>
              <a:rPr lang="en-US" altLang="ja-JP" sz="1400" b="1" dirty="0">
                <a:effectLst/>
              </a:rPr>
              <a:t>Q</a:t>
            </a:r>
            <a:r>
              <a:rPr lang="ja-JP" altLang="en-US" sz="1400" b="1" dirty="0">
                <a:effectLst/>
              </a:rPr>
              <a:t>：</a:t>
            </a:r>
            <a:r>
              <a:rPr lang="ja-JP" altLang="en-US" sz="1400" b="1" u="sng" dirty="0">
                <a:effectLst/>
              </a:rPr>
              <a:t>産業保健</a:t>
            </a:r>
            <a:r>
              <a:rPr lang="en-US" altLang="ja-JP" sz="1400" b="1" u="sng" dirty="0">
                <a:effectLst/>
              </a:rPr>
              <a:t>A</a:t>
            </a:r>
            <a:r>
              <a:rPr lang="ja-JP" altLang="en-US" sz="1400" b="1" u="sng" dirty="0">
                <a:effectLst/>
              </a:rPr>
              <a:t>と産業医学</a:t>
            </a:r>
            <a:r>
              <a:rPr lang="ja-JP" altLang="en-US" sz="1400" b="1" u="sng" dirty="0"/>
              <a:t>夏期</a:t>
            </a:r>
            <a:r>
              <a:rPr lang="ja-JP" altLang="en-US" sz="1400" b="1" u="sng" dirty="0">
                <a:effectLst/>
              </a:rPr>
              <a:t>集中講座を受講した場合、取得した</a:t>
            </a:r>
            <a:endParaRPr lang="en-US" altLang="ja-JP" sz="1400" b="1" u="sng" dirty="0">
              <a:effectLst/>
            </a:endParaRPr>
          </a:p>
          <a:p>
            <a:r>
              <a:rPr lang="en-US" altLang="ja-JP" sz="1400" b="1" dirty="0"/>
              <a:t>     </a:t>
            </a:r>
            <a:r>
              <a:rPr lang="ja-JP" altLang="en-US" sz="1400" b="1" u="sng" dirty="0">
                <a:effectLst/>
              </a:rPr>
              <a:t>産業医の資格は更新が必要ですか？</a:t>
            </a:r>
            <a:endParaRPr lang="en-US" altLang="ja-JP" sz="1400" b="1" u="sng" dirty="0">
              <a:effectLst/>
            </a:endParaRPr>
          </a:p>
          <a:p>
            <a:endParaRPr lang="ja-JP" altLang="en-US" sz="1400" b="1" dirty="0"/>
          </a:p>
          <a:p>
            <a:r>
              <a:rPr lang="en-US" altLang="ja-JP" sz="1400" b="1" dirty="0">
                <a:effectLst/>
              </a:rPr>
              <a:t>A</a:t>
            </a:r>
            <a:r>
              <a:rPr lang="ja-JP" altLang="en-US" sz="1400" b="1" dirty="0">
                <a:effectLst/>
              </a:rPr>
              <a:t>：</a:t>
            </a:r>
            <a:r>
              <a:rPr lang="ja-JP" altLang="en-US" sz="1400" dirty="0">
                <a:effectLst/>
              </a:rPr>
              <a:t>当院で初期研修中に取得する産業医の資格は、産業医大卒者と</a:t>
            </a:r>
            <a:endParaRPr lang="en-US" altLang="ja-JP" sz="1400" dirty="0">
              <a:effectLst/>
            </a:endParaRPr>
          </a:p>
          <a:p>
            <a:r>
              <a:rPr lang="en-US" altLang="ja-JP" sz="1400" dirty="0"/>
              <a:t>     </a:t>
            </a:r>
            <a:r>
              <a:rPr lang="ja-JP" altLang="en-US" sz="1400" dirty="0">
                <a:effectLst/>
              </a:rPr>
              <a:t>同じく更新の必要はありません。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450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664496" y="193249"/>
            <a:ext cx="532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臨床研修は</a:t>
            </a:r>
            <a:r>
              <a:rPr kumimoji="1" lang="ja-JP" altLang="en-US" sz="28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産業医科大学病院</a:t>
            </a:r>
            <a:r>
              <a:rPr kumimoji="1" lang="ja-JP" altLang="en-US" sz="7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で！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6103" y="799643"/>
            <a:ext cx="6324471" cy="868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１．研修内容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endParaRPr lang="en-US" altLang="ja-JP" sz="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全国トップクラスの自由度の高い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オーダーメード研修</a:t>
            </a:r>
            <a:endParaRPr lang="en-US" altLang="ja-JP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➡ 各人の希望を重視した研修先の編成 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複数の協力型病院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・施設で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最大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か月間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研修可能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   ➡  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ヒラギノ丸ゴ Pro W4"/>
              </a:rPr>
              <a:t>C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 panose="020B0604020202020204" pitchFamily="50" charset="-128"/>
              </a:rPr>
              <a:t>ommon disease</a:t>
            </a:r>
            <a:r>
              <a:rPr lang="ja-JP" altLang="en-US" sz="1400" b="1" dirty="0">
                <a:latin typeface="+mn-ea"/>
                <a:cs typeface="Arial Unicode MS" panose="020B0604020202020204" pitchFamily="50" charset="-128"/>
              </a:rPr>
              <a:t>も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学べる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40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圧倒的に多い専門医と少数の研修医 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4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手技を学ぶチャンスが多い</a:t>
            </a:r>
            <a:endParaRPr lang="en-US" altLang="ja-JP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40000"/>
              </a:lnSpc>
            </a:pP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  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安心のバックアップ体制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人の研修医に複数の指導医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救急科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当直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" panose="020B0604020202020204" pitchFamily="34" charset="0"/>
              </a:rPr>
              <a:t>First touch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も経験できる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大学病院ならではの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特殊疾患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専門医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取得に必要な症例数が集まる</a:t>
            </a:r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＜ローテート例＞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１年次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２年次（パターン①）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endParaRPr kumimoji="1"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60000"/>
              </a:lnSpc>
            </a:pP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60000"/>
              </a:lnSpc>
            </a:pP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8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　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（パターン②）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※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必修</a:t>
            </a:r>
            <a:r>
              <a:rPr lang="ja-JP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救急部門、内科、外科、小児科、産婦人科、精神科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右記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協力型病院で</a:t>
            </a:r>
            <a:r>
              <a:rPr lang="ja-JP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研修可能</a:t>
            </a:r>
            <a:r>
              <a:rPr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定員枠あり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詳細はお問合せ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</a:t>
            </a:r>
            <a:r>
              <a:rPr lang="ja-JP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さい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 ただし、</a:t>
            </a:r>
            <a:r>
              <a:rPr lang="ja-JP" altLang="en-US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産業医科大学病院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での研修は</a:t>
            </a:r>
            <a:r>
              <a:rPr lang="en-US" altLang="ja-JP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</a:t>
            </a:r>
            <a:r>
              <a:rPr lang="ja-JP" altLang="en-US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か月以上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必要</a:t>
            </a: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※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必修科の救急部門に関し、産業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医科大学病院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でローテートする場合は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科および麻酔科を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か月ずつ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か月ローテートし（協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力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型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病院を選択した場合は、救急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科のみを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か月ローテー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トすることも可能）、更に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年間で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回以上の救急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宿日直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</a:t>
            </a: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21368" y="840160"/>
            <a:ext cx="6144128" cy="8843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協力型病院 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3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北九州市立医療センター、北九州市立八幡病院、北九州総合病院、</a:t>
            </a: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JCHO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九州病院、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800"/>
              </a:lnSpc>
            </a:pP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九州労災病院、健和会大手町病院、済生会八幡総合病院、製鉄記念八幡病院、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門司メディカルセンター、戸畑総合病院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地域医療 　　</a:t>
            </a:r>
            <a:r>
              <a:rPr lang="en-US" altLang="ja-JP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 一般外来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3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戸畑総合病院、吉水内科   戸畑総合病院、北九州市立八幡病院</a:t>
            </a:r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２．特長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充実した研修支援体制：専属指導教員による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メンター制度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産業医・保健師・臨床心理士によるカウンセリングなど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福利厚生：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広い研修医室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（研修医仲間と情報交換が可能）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個人の机とロッカー、大学図書館、オンライン文献検索</a:t>
            </a: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30000"/>
              </a:lnSpc>
            </a:pP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教育支援：大学病院内で開催される下記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講習会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の受講料は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全額補助</a:t>
            </a:r>
            <a:endParaRPr lang="en-US" altLang="ja-JP" sz="600" b="1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1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BLS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,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ACLS, ICLS, ISLS</a:t>
            </a:r>
            <a:endParaRPr lang="en-US" altLang="ja-JP" sz="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３．特典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人気の「産業医学基礎研修会集中講座」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産業医資格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申請の単位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取得</a:t>
            </a:r>
            <a:endParaRPr lang="en-US" altLang="ja-JP" sz="1400" b="1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endParaRPr lang="en-US" altLang="ja-JP" sz="400" b="1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可能</a:t>
            </a:r>
            <a:r>
              <a: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を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当院研修医枠で優先的に受講可能！　　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さらに、「産業保健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A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」も選択すると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受講料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</a:t>
            </a:r>
            <a:r>
              <a:rPr lang="en-US" altLang="ja-JP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16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万円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）が無料</a:t>
            </a:r>
            <a:r>
              <a: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!</a:t>
            </a:r>
          </a:p>
          <a:p>
            <a:pPr lvl="0"/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４．処遇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勤務時間：基本的に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8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30〜17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（変形労働制）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給与：基本給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(27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千円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＋宿日直手当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万円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回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＋通勤手当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当直：月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回まで（うち、日直は月１回）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宿舎：大学敷地内にレジデントハウスあり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共益費込み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6,820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　駐車場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2,625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</a:p>
          <a:p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住宅手当（賃貸）：一律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5,600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27,000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円超える場合）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社会保険：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あり</a:t>
            </a:r>
            <a:endParaRPr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保育所：大学敷地内にラマティー保育園あり</a:t>
            </a: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　 子が病気の時には病児保育室（ほっとるーむ）も利用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可能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５．休暇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年次：ﾘﾌﾚｯｼｭ特別休暇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日、年次有給休暇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（採用から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6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か月後より）</a:t>
            </a: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2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年次：ﾘﾌﾚｯｼｭ特別休暇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日、年次有給休暇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慶弔休暇、出産休暇、育児休業、年末年始（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12/29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～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1/3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r>
              <a:rPr lang="ja-JP" altLang="en-US" sz="1400" b="1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lang="ja-JP" altLang="en-US" sz="1400" b="1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学校</a:t>
            </a:r>
            <a:r>
              <a:rPr lang="ja-JP" altLang="en-US" sz="1400" b="1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法人の設立記念日（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4/28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その他：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育児・介護短時間勤務あり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801" y="159356"/>
            <a:ext cx="480172" cy="752812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6472808" y="840160"/>
            <a:ext cx="5904656" cy="1555040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96" y="4349632"/>
            <a:ext cx="5791702" cy="73158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91" y="5444091"/>
            <a:ext cx="5767316" cy="83522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84" y="6541133"/>
            <a:ext cx="5755123" cy="940016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314164" y="6780888"/>
            <a:ext cx="108000" cy="612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587218" y="4812030"/>
            <a:ext cx="2304000" cy="252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101</Words>
  <Application>Microsoft Office PowerPoint</Application>
  <PresentationFormat>A3 297x420 mm</PresentationFormat>
  <Paragraphs>105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ＭＳ Ｐゴシック</vt:lpstr>
      <vt:lpstr>ＭＳ ゴシック</vt:lpstr>
      <vt:lpstr>ヒラギノ丸ゴ Pro W4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柴田 みのり</cp:lastModifiedBy>
  <cp:revision>116</cp:revision>
  <cp:lastPrinted>2024-02-13T01:31:14Z</cp:lastPrinted>
  <dcterms:created xsi:type="dcterms:W3CDTF">2015-04-17T03:11:15Z</dcterms:created>
  <dcterms:modified xsi:type="dcterms:W3CDTF">2025-07-02T08:37:20Z</dcterms:modified>
</cp:coreProperties>
</file>