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801600" cy="9601200" type="A3"/>
  <p:notesSz cx="6735763" cy="9866313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9900"/>
    <a:srgbClr val="CC3300"/>
    <a:srgbClr val="CCFF99"/>
    <a:srgbClr val="00FF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" autoAdjust="0"/>
    <p:restoredTop sz="96429" autoAdjust="0"/>
  </p:normalViewPr>
  <p:slideViewPr>
    <p:cSldViewPr>
      <p:cViewPr varScale="1">
        <p:scale>
          <a:sx n="81" d="100"/>
          <a:sy n="81" d="100"/>
        </p:scale>
        <p:origin x="1962" y="6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650" cy="494138"/>
          </a:xfrm>
          <a:prstGeom prst="rect">
            <a:avLst/>
          </a:prstGeom>
        </p:spPr>
        <p:txBody>
          <a:bodyPr vert="horz" lIns="62828" tIns="31414" rIns="62828" bIns="31414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945" y="0"/>
            <a:ext cx="2919734" cy="494138"/>
          </a:xfrm>
          <a:prstGeom prst="rect">
            <a:avLst/>
          </a:prstGeom>
        </p:spPr>
        <p:txBody>
          <a:bodyPr vert="horz" lIns="62828" tIns="31414" rIns="62828" bIns="31414" rtlCol="0"/>
          <a:lstStyle>
            <a:lvl1pPr algn="r">
              <a:defRPr sz="800"/>
            </a:lvl1pPr>
          </a:lstStyle>
          <a:p>
            <a:fld id="{B3135855-54C3-4BF3-99FB-7D24247FF402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865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828" tIns="31414" rIns="62828" bIns="314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118" y="4748540"/>
            <a:ext cx="5388610" cy="3884073"/>
          </a:xfrm>
          <a:prstGeom prst="rect">
            <a:avLst/>
          </a:prstGeom>
        </p:spPr>
        <p:txBody>
          <a:bodyPr vert="horz" lIns="62828" tIns="31414" rIns="62828" bIns="314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2175"/>
            <a:ext cx="2918650" cy="494138"/>
          </a:xfrm>
          <a:prstGeom prst="rect">
            <a:avLst/>
          </a:prstGeom>
        </p:spPr>
        <p:txBody>
          <a:bodyPr vert="horz" lIns="62828" tIns="31414" rIns="62828" bIns="31414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945" y="9372175"/>
            <a:ext cx="2919734" cy="494138"/>
          </a:xfrm>
          <a:prstGeom prst="rect">
            <a:avLst/>
          </a:prstGeom>
        </p:spPr>
        <p:txBody>
          <a:bodyPr vert="horz" lIns="62828" tIns="31414" rIns="62828" bIns="31414" rtlCol="0" anchor="b"/>
          <a:lstStyle>
            <a:lvl1pPr algn="r">
              <a:defRPr sz="800"/>
            </a:lvl1pPr>
          </a:lstStyle>
          <a:p>
            <a:fld id="{73FDA903-2072-478E-8314-48B8584E1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57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FDA903-2072-478E-8314-48B8584E1FA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841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8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285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730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753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91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781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010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35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229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572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58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A0410-1EE5-4811-87A1-46AC50C3F3AA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8C80E-DFD5-47BA-BD49-C1A9756BF7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527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686656" y="5664696"/>
            <a:ext cx="6400800" cy="34747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【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相談窓口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】</a:t>
            </a:r>
          </a:p>
          <a:p>
            <a:pPr lvl="0">
              <a:lnSpc>
                <a:spcPct val="150000"/>
              </a:lnSpc>
            </a:pP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 産業医科大学病院　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TEL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：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093-603-1611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（代表）</a:t>
            </a:r>
            <a:endParaRPr lang="en-US" altLang="ja-JP" sz="16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50000"/>
              </a:lnSpc>
            </a:pPr>
            <a:endParaRPr lang="en-US" altLang="ja-JP" sz="9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50000"/>
              </a:lnSpc>
            </a:pP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産業医臨床研修等指導教員室</a:t>
            </a:r>
            <a:endParaRPr lang="en-US" altLang="ja-JP" sz="16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30000"/>
              </a:lnSpc>
            </a:pP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（実務研修センター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階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301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号室　</a:t>
            </a:r>
            <a:r>
              <a:rPr lang="ja-JP" altLang="en-US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内線：</a:t>
            </a:r>
            <a:r>
              <a:rPr lang="en-US" altLang="ja-JP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3693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）</a:t>
            </a:r>
            <a:endParaRPr lang="en-US" altLang="ja-JP" sz="16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10000"/>
              </a:lnSpc>
            </a:pP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産業医臨床研修等指導教員：阿部 慎太郎、柴田 美雅</a:t>
            </a:r>
            <a:endParaRPr lang="en-US" altLang="ja-JP" sz="16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10000"/>
              </a:lnSpc>
            </a:pPr>
            <a:endParaRPr lang="en-US" altLang="ja-JP" sz="9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50000"/>
              </a:lnSpc>
            </a:pP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事務担当：</a:t>
            </a:r>
            <a:r>
              <a:rPr lang="ja-JP" altLang="en-US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病院管理課庶務係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</a:t>
            </a:r>
            <a:r>
              <a:rPr lang="ja-JP" altLang="en-US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内線：</a:t>
            </a:r>
            <a:r>
              <a:rPr lang="en-US" altLang="ja-JP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3170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）</a:t>
            </a:r>
            <a:endParaRPr lang="en-US" altLang="ja-JP" sz="1600" b="1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50000"/>
              </a:lnSpc>
            </a:pPr>
            <a:r>
              <a:rPr lang="en-US" altLang="ja-JP" sz="1600" b="1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           rinsho-k@mbox.pub.uoeh-u.ac.jp</a:t>
            </a:r>
            <a:endParaRPr lang="en-US" altLang="ja-JP" sz="9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ct val="150000"/>
              </a:lnSpc>
            </a:pP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  </a:t>
            </a:r>
            <a:r>
              <a:rPr lang="ja-JP" altLang="en-US" sz="2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いつでもお気軽にご相談ください！</a:t>
            </a:r>
            <a:endParaRPr lang="en-US" altLang="ja-JP" sz="20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6430064" y="5664697"/>
            <a:ext cx="5947399" cy="3600400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4816" y="313505"/>
            <a:ext cx="5937213" cy="4199979"/>
          </a:xfrm>
          <a:prstGeom prst="rect">
            <a:avLst/>
          </a:prstGeom>
        </p:spPr>
      </p:pic>
      <p:sp>
        <p:nvSpPr>
          <p:cNvPr id="11" name="正方形/長方形 10"/>
          <p:cNvSpPr/>
          <p:nvPr/>
        </p:nvSpPr>
        <p:spPr>
          <a:xfrm>
            <a:off x="8705056" y="4448000"/>
            <a:ext cx="3970753" cy="546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200000"/>
              </a:lnSpc>
            </a:pPr>
            <a:r>
              <a:rPr lang="ja-JP" altLang="en-US" sz="18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産業医臨床研修等指導教員</a:t>
            </a:r>
            <a:r>
              <a:rPr lang="ja-JP" altLang="en-US" sz="18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居室</a:t>
            </a:r>
            <a:endParaRPr lang="en-US" altLang="ja-JP" sz="18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4216" y="3273735"/>
            <a:ext cx="3804158" cy="2571480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="" xmlns:a16="http://schemas.microsoft.com/office/drawing/2014/main" id="{248A9C26-2C39-8A93-B4DF-AF07323459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5496" y="6513252"/>
            <a:ext cx="1905006" cy="1905006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="" xmlns:a16="http://schemas.microsoft.com/office/drawing/2014/main" id="{F1982700-D7F4-96A6-2E30-149CE9BFD638}"/>
              </a:ext>
            </a:extLst>
          </p:cNvPr>
          <p:cNvSpPr txBox="1"/>
          <p:nvPr/>
        </p:nvSpPr>
        <p:spPr>
          <a:xfrm>
            <a:off x="1965496" y="6189743"/>
            <a:ext cx="2161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病院ホーム</a:t>
            </a:r>
            <a:r>
              <a:rPr kumimoji="1" lang="ja-JP" altLang="en-US" sz="1800" dirty="0"/>
              <a:t>ぺージ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79711" y="673191"/>
            <a:ext cx="1733167" cy="389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ja-JP" altLang="en-US" sz="2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令和８</a:t>
            </a:r>
            <a:r>
              <a:rPr kumimoji="1" lang="ja-JP" altLang="en-US" sz="2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年度版</a:t>
            </a:r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08206" y="1285680"/>
            <a:ext cx="3791423" cy="1643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産業医科大学</a:t>
            </a:r>
            <a:r>
              <a:rPr kumimoji="1" lang="ja-JP" altLang="en-US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病院</a:t>
            </a:r>
            <a:endParaRPr kumimoji="1" lang="en-US" altLang="ja-JP" sz="2800" b="1" dirty="0" smtClean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algn="ctr">
              <a:lnSpc>
                <a:spcPct val="120000"/>
              </a:lnSpc>
            </a:pPr>
            <a:r>
              <a:rPr lang="en-US" altLang="ja-JP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【</a:t>
            </a:r>
            <a:r>
              <a:rPr lang="ja-JP" altLang="en-US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一般型プログラム</a:t>
            </a:r>
            <a:r>
              <a:rPr lang="en-US" altLang="ja-JP" sz="28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】</a:t>
            </a:r>
            <a:endParaRPr kumimoji="1" lang="en-US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algn="ctr">
              <a:lnSpc>
                <a:spcPct val="120000"/>
              </a:lnSpc>
            </a:pPr>
            <a:r>
              <a:rPr lang="ja-JP" altLang="en-US" sz="2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臨床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研修の手引き</a:t>
            </a:r>
            <a:endParaRPr kumimoji="1" lang="ja-JP" altLang="en-US" sz="28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59386" y="488525"/>
            <a:ext cx="1569660" cy="369332"/>
          </a:xfrm>
          <a:prstGeom prst="rect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ja-JP" altLang="en-US" sz="1800" dirty="0"/>
              <a:t>本学卒業生用</a:t>
            </a:r>
          </a:p>
        </p:txBody>
      </p:sp>
    </p:spTree>
    <p:extLst>
      <p:ext uri="{BB962C8B-B14F-4D97-AF65-F5344CB8AC3E}">
        <p14:creationId xmlns:p14="http://schemas.microsoft.com/office/powerpoint/2010/main" val="663028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168552" y="193249"/>
            <a:ext cx="4709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臨床研修は</a:t>
            </a:r>
            <a:r>
              <a:rPr kumimoji="1" lang="ja-JP" altLang="en-US" sz="2400" b="1" i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産業医科大学病院</a:t>
            </a:r>
            <a:r>
              <a:rPr kumimoji="1" lang="ja-JP" altLang="en-US" sz="600" b="1" i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</a:t>
            </a:r>
            <a:r>
              <a:rPr kumimoji="1" lang="ja-JP" altLang="en-US" sz="2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で！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427" y="768152"/>
            <a:ext cx="6187357" cy="8442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１．研修内容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endParaRPr lang="en-US" altLang="ja-JP" sz="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ja-JP" altLang="en-US" sz="1400" b="1" dirty="0">
                <a:solidFill>
                  <a:srgbClr val="FFC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★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全国トップクラスの自由度の高い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オーダーメード研修</a:t>
            </a:r>
            <a:endParaRPr lang="en-US" altLang="ja-JP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　➡ 各人の希望を重視した研修先の編成 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ja-JP" altLang="en-US" sz="1400" b="1" dirty="0">
                <a:solidFill>
                  <a:srgbClr val="FFC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★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複数の協力型病院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・施設で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最大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12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か月間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研修可能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   ➡  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ヒラギノ丸ゴ Pro W4"/>
              </a:rPr>
              <a:t>C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Arial Unicode MS" panose="020B0604020202020204" pitchFamily="50" charset="-128"/>
              </a:rPr>
              <a:t>ommon disease</a:t>
            </a:r>
            <a:r>
              <a:rPr lang="ja-JP" altLang="en-US" sz="1400" b="1" dirty="0">
                <a:latin typeface="+mn-ea"/>
                <a:cs typeface="Arial Unicode MS" panose="020B0604020202020204" pitchFamily="50" charset="-128"/>
              </a:rPr>
              <a:t>も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学べる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ja-JP" altLang="en-US" sz="1400" b="1" dirty="0">
                <a:solidFill>
                  <a:srgbClr val="FFC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★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圧倒的に多い専門医と少数の研修医 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   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➡ 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手技を学ぶチャンスが多い</a:t>
            </a:r>
            <a:endParaRPr lang="en-US" altLang="ja-JP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      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安心のバックアップ体制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人の研修医に複数の指導医）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ja-JP" altLang="en-US" sz="1400" b="1" dirty="0">
                <a:solidFill>
                  <a:srgbClr val="FFC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★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救急科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当直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➡ 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Arial" panose="020B0604020202020204" pitchFamily="34" charset="0"/>
              </a:rPr>
              <a:t>First touch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も経験できる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ja-JP" altLang="en-US" sz="1400" b="1" dirty="0">
                <a:solidFill>
                  <a:srgbClr val="FFC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★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大学病院ならではの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特殊疾患</a:t>
            </a:r>
            <a:r>
              <a:rPr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➡ 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専門医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取得に必要な症例数が集まる</a:t>
            </a:r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ja-JP" altLang="en-US" sz="11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</a:t>
            </a:r>
            <a:endParaRPr lang="en-US" altLang="ja-JP" sz="11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＜ローテート例＞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１年次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２年次（パターン①）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endParaRPr kumimoji="1"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2000"/>
              </a:lnSpc>
            </a:pPr>
            <a:endParaRPr lang="en-US" altLang="ja-JP" sz="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2000"/>
              </a:lnSpc>
            </a:pP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 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（パターン②）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2000"/>
              </a:lnSpc>
            </a:pPr>
            <a:endParaRPr lang="en-US" altLang="ja-JP" sz="16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2000"/>
              </a:lnSpc>
            </a:pPr>
            <a:endParaRPr lang="en-US" altLang="ja-JP" sz="16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2000"/>
              </a:lnSpc>
            </a:pPr>
            <a:endParaRPr lang="en-US" altLang="ja-JP" sz="14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1700"/>
              </a:lnSpc>
            </a:pP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</a:t>
            </a:r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※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必修</a:t>
            </a:r>
            <a:r>
              <a:rPr lang="ja-JP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科</a:t>
            </a: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救急部門、内科、外科、小児科、産婦人科、精神科</a:t>
            </a: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</a:t>
            </a: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右記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協力型病院で</a:t>
            </a:r>
            <a:r>
              <a:rPr lang="ja-JP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研修可能</a:t>
            </a:r>
            <a:r>
              <a:rPr lang="ja-JP" altLang="en-US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定員枠あり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詳細はお問合せ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下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さい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lang="en-US" altLang="ja-JP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lnSpc>
                <a:spcPts val="1700"/>
              </a:lnSpc>
            </a:pP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ただし、</a:t>
            </a:r>
            <a:r>
              <a:rPr lang="ja-JP" altLang="en-US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産業医科大学病院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での研修は</a:t>
            </a:r>
            <a:r>
              <a:rPr lang="en-US" altLang="ja-JP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12</a:t>
            </a:r>
            <a:r>
              <a:rPr lang="ja-JP" altLang="en-US" sz="1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か月以上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必要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1700"/>
              </a:lnSpc>
            </a:pP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1700"/>
              </a:lnSpc>
            </a:pP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 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必修科の救急部門に関し、産業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医科大学病院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でローテートする場合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救急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・集中治療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科および麻酔科を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か月ずつ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か月ローテートし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  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（協力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型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病院を選択した場合は、救急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・集中治療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科のみを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か月ロー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lnSpc>
                <a:spcPts val="1700"/>
              </a:lnSpc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テートすることも可能）、更に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年間で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回以上の救急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・集中治療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科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>
              <a:lnSpc>
                <a:spcPts val="1700"/>
              </a:lnSpc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宿日直</a:t>
            </a:r>
            <a:r>
              <a:rPr lang="ja-JP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を行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う</a:t>
            </a:r>
            <a:endParaRPr lang="en-US" altLang="ja-JP" sz="14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694163" y="865046"/>
            <a:ext cx="6187357" cy="8832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協力型病院 </a:t>
            </a:r>
            <a:endParaRPr lang="en-US" altLang="ja-JP" sz="1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3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北九州市立医療センター、北九州市立八幡病院、北九州総合病院、</a:t>
            </a:r>
            <a:r>
              <a:rPr lang="en-US" altLang="ja-JP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JCHO</a:t>
            </a:r>
            <a:r>
              <a:rPr lang="ja-JP" altLang="en-US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九州病院、</a:t>
            </a:r>
            <a:endParaRPr lang="en-US" altLang="ja-JP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1800"/>
              </a:lnSpc>
            </a:pPr>
            <a:r>
              <a:rPr lang="en-US" altLang="ja-JP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九州労災病院、健和会大手町病院、済生会八幡総合病院、製鉄記念八幡病院、</a:t>
            </a:r>
            <a:endParaRPr lang="en-US" altLang="ja-JP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r>
              <a:rPr lang="en-US" altLang="ja-JP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門司メディカルセンター、戸畑総合病院   </a:t>
            </a:r>
            <a:endParaRPr lang="en-US" altLang="ja-JP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9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地域医療 　　</a:t>
            </a:r>
            <a:r>
              <a:rPr lang="en-US" altLang="ja-JP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　 一般外来 </a:t>
            </a:r>
            <a:endParaRPr lang="en-US" altLang="ja-JP" sz="1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3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戸畑総合病院、吉水内科 　戸畑総合病院、北九州市立八幡病院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/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1700"/>
              </a:lnSpc>
            </a:pPr>
            <a:endParaRPr lang="en-US" altLang="ja-JP" sz="11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1700"/>
              </a:lnSpc>
            </a:pP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２．特長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充実した研修支援体制：専属指導教員による</a:t>
            </a:r>
            <a:r>
              <a:rPr lang="ja-JP" altLang="en-US" sz="14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メンター制度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産業医・保健師・臨床心理士によるカウンセリングなど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職場環境：</a:t>
            </a:r>
            <a:r>
              <a:rPr lang="ja-JP" altLang="en-US" sz="14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広い研修医室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（研修医仲間と情報交換が可能）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個人の机とロッカー、大学図書館、オンライン文献検索</a:t>
            </a:r>
            <a:endParaRPr lang="en-US" altLang="ja-JP" sz="14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1700"/>
              </a:lnSpc>
            </a:pPr>
            <a:r>
              <a:rPr lang="en-US" altLang="ja-JP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教育支援：大学病院内で開催される下記</a:t>
            </a:r>
            <a:r>
              <a:rPr lang="ja-JP" altLang="en-US" sz="14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講習会</a:t>
            </a:r>
            <a:r>
              <a:rPr lang="ja-JP" altLang="en-US"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の受講料は</a:t>
            </a:r>
            <a:r>
              <a:rPr lang="ja-JP" altLang="en-US" sz="1400" b="1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全額補助</a:t>
            </a:r>
            <a:endParaRPr lang="en-US" altLang="ja-JP" sz="600" b="1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 lvl="0">
              <a:lnSpc>
                <a:spcPts val="17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　　　 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BLS  (Basic Life Support)</a:t>
            </a:r>
          </a:p>
          <a:p>
            <a:pPr lvl="0">
              <a:lnSpc>
                <a:spcPts val="17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 　　  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ACLS (Advanced Cardiovascular Life Support)</a:t>
            </a:r>
          </a:p>
          <a:p>
            <a:pPr lvl="0">
              <a:lnSpc>
                <a:spcPts val="1700"/>
              </a:lnSpc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          ICLS (Immediate Cardiac Life Support)</a:t>
            </a:r>
          </a:p>
          <a:p>
            <a:pPr lvl="0">
              <a:lnSpc>
                <a:spcPts val="17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　　　 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ISLS (Immediate Stroke Life Support) </a:t>
            </a:r>
          </a:p>
          <a:p>
            <a:pPr>
              <a:lnSpc>
                <a:spcPts val="1700"/>
              </a:lnSpc>
            </a:pP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３．本学卒業生の特典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2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年次で「産業保健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B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」を選択すると、専門産業医コース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Ⅱ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の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修学資金返還対象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(1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年分</a:t>
            </a:r>
            <a:r>
              <a:rPr lang="en-US" altLang="ja-JP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)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になる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（⇒ 早期に将来設計が立て易い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)</a:t>
            </a:r>
          </a:p>
          <a:p>
            <a:pPr>
              <a:lnSpc>
                <a:spcPts val="1700"/>
              </a:lnSpc>
            </a:pP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４．処遇等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勤務時間：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8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：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30〜17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：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30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を基本とする</a:t>
            </a:r>
            <a:r>
              <a:rPr lang="ja-JP" altLang="en-US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（１か月単位の変形労働時間制）</a:t>
            </a:r>
            <a:endParaRPr lang="en-US" altLang="ja-JP" sz="13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給与：基本給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(27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万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5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千円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)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＋宿日直手当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(1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万円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/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回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)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＋通勤手当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当直：月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5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回まで（うち、日直は月１回）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住宅手当（賃貸）：一律 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5,600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円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/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月（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27,000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円超える場合）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宿舎：大学敷地内にレジデント住宅あり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　　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(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共益費込み 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6,820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円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/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月、駐車場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2,625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円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/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月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)</a:t>
            </a: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保育所：大学敷地内</a:t>
            </a:r>
            <a:r>
              <a:rPr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にラマティー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保育園あり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　　　　 子が病気の時には病児保育室（ほっとるーむ）も利用可能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５．休暇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1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年次：ﾘﾌﾚｯｼｭ特別休暇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日、年次有給休暇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10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日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（採用から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6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か月後より）</a:t>
            </a: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2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年次：ﾘﾌﾚｯｼｭ特別休暇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3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日、年次有給休暇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11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日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慶弔休暇、出産休暇、育児・介護休業、年末年始（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12/29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～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1/3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　 学校法人の設立記念日（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4/28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）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  <a:p>
            <a:pPr>
              <a:lnSpc>
                <a:spcPts val="1700"/>
              </a:lnSpc>
            </a:pP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☆ その他：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ヒラギノ丸ゴ Pro W4"/>
              </a:rPr>
              <a:t>育児・介護短時間勤務あり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ヒラギノ丸ゴ Pro W4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737379"/>
              </p:ext>
            </p:extLst>
          </p:nvPr>
        </p:nvGraphicFramePr>
        <p:xfrm>
          <a:off x="204222" y="4368552"/>
          <a:ext cx="5764530" cy="703580"/>
        </p:xfrm>
        <a:graphic>
          <a:graphicData uri="http://schemas.openxmlformats.org/drawingml/2006/table">
            <a:tbl>
              <a:tblPr/>
              <a:tblGrid>
                <a:gridCol w="5435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3561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435610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2286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年次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49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内科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救急部門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選択科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30">
                      <a:fgClr>
                        <a:srgbClr val="FFC000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30">
                      <a:fgClr>
                        <a:srgbClr val="FFC000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854302"/>
              </p:ext>
            </p:extLst>
          </p:nvPr>
        </p:nvGraphicFramePr>
        <p:xfrm>
          <a:off x="204222" y="6384776"/>
          <a:ext cx="5762625" cy="733425"/>
        </p:xfrm>
        <a:graphic>
          <a:graphicData uri="http://schemas.openxmlformats.org/drawingml/2006/table">
            <a:tbl>
              <a:tblPr/>
              <a:tblGrid>
                <a:gridCol w="5403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07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04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2069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458038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406058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468089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23050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年次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49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産業保健</a:t>
                      </a:r>
                      <a:r>
                        <a:rPr 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B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b="1" u="none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修学資金返還</a:t>
                      </a:r>
                      <a:r>
                        <a:rPr lang="ja-JP" altLang="en-US" sz="900" b="1" u="none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対象 </a:t>
                      </a:r>
                      <a:r>
                        <a:rPr lang="en-US" altLang="ja-JP" sz="900" b="1" u="none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(1</a:t>
                      </a:r>
                      <a:r>
                        <a:rPr lang="ja-JP" altLang="en-US" sz="900" b="1" u="none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年分</a:t>
                      </a:r>
                      <a:r>
                        <a:rPr lang="en-US" altLang="ja-JP" sz="900" b="1" u="none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ja-JP" sz="1200" b="1" u="none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CCFF99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神経精神科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選択科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30">
                      <a:fgClr>
                        <a:srgbClr val="FFC000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一般外来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地域医療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外科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選択科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30">
                      <a:fgClr>
                        <a:srgbClr val="FFC000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小児科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産婦人科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021880"/>
              </p:ext>
            </p:extLst>
          </p:nvPr>
        </p:nvGraphicFramePr>
        <p:xfrm>
          <a:off x="204222" y="5363319"/>
          <a:ext cx="5740516" cy="733425"/>
        </p:xfrm>
        <a:graphic>
          <a:graphicData uri="http://schemas.openxmlformats.org/drawingml/2006/table">
            <a:tbl>
              <a:tblPr/>
              <a:tblGrid>
                <a:gridCol w="5403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4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446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23050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年次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月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49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外科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小児科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産婦人科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神経精神科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地域医療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一般外来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選択科</a:t>
                      </a: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30">
                      <a:fgClr>
                        <a:srgbClr val="FFC000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Times" panose="020206030504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Times" panose="020206030504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7064" y="162816"/>
            <a:ext cx="477965" cy="749352"/>
          </a:xfrm>
          <a:prstGeom prst="rect">
            <a:avLst/>
          </a:prstGeom>
        </p:spPr>
      </p:pic>
      <p:sp>
        <p:nvSpPr>
          <p:cNvPr id="4" name="角丸四角形 3"/>
          <p:cNvSpPr/>
          <p:nvPr/>
        </p:nvSpPr>
        <p:spPr>
          <a:xfrm>
            <a:off x="6585313" y="896886"/>
            <a:ext cx="5930836" cy="1481735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203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</TotalTime>
  <Words>221</Words>
  <Application>Microsoft Office PowerPoint</Application>
  <PresentationFormat>A3 297x420 mm</PresentationFormat>
  <Paragraphs>153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Arial Unicode MS</vt:lpstr>
      <vt:lpstr>ＭＳ Ｐゴシック</vt:lpstr>
      <vt:lpstr>ＭＳ ゴシック</vt:lpstr>
      <vt:lpstr>ヒラギノ丸ゴ Pro W4</vt:lpstr>
      <vt:lpstr>游ゴシック</vt:lpstr>
      <vt:lpstr>Arial</vt:lpstr>
      <vt:lpstr>Calibri</vt:lpstr>
      <vt:lpstr>Times New Roman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柴田 みのり</cp:lastModifiedBy>
  <cp:revision>141</cp:revision>
  <cp:lastPrinted>2024-05-09T01:49:46Z</cp:lastPrinted>
  <dcterms:created xsi:type="dcterms:W3CDTF">2015-04-17T03:11:15Z</dcterms:created>
  <dcterms:modified xsi:type="dcterms:W3CDTF">2025-07-02T08:37:03Z</dcterms:modified>
</cp:coreProperties>
</file>