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63" r:id="rId4"/>
    <p:sldId id="258" r:id="rId5"/>
  </p:sldIdLst>
  <p:sldSz cx="12801600" cy="9601200" type="A3"/>
  <p:notesSz cx="6735763" cy="986631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33"/>
    <a:srgbClr val="FF9900"/>
    <a:srgbClr val="CC330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3" autoAdjust="0"/>
    <p:restoredTop sz="96429" autoAdjust="0"/>
  </p:normalViewPr>
  <p:slideViewPr>
    <p:cSldViewPr>
      <p:cViewPr>
        <p:scale>
          <a:sx n="90" d="100"/>
          <a:sy n="90" d="100"/>
        </p:scale>
        <p:origin x="1878" y="-22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4138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4138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fld id="{B3135855-54C3-4BF3-99FB-7D24247FF402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86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28" tIns="31414" rIns="62828" bIns="314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748540"/>
            <a:ext cx="5388610" cy="3884073"/>
          </a:xfrm>
          <a:prstGeom prst="rect">
            <a:avLst/>
          </a:prstGeom>
        </p:spPr>
        <p:txBody>
          <a:bodyPr vert="horz" lIns="62828" tIns="31414" rIns="62828" bIns="314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175"/>
            <a:ext cx="2918650" cy="494138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2175"/>
            <a:ext cx="2919734" cy="494138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fld id="{73FDA903-2072-478E-8314-48B8584E1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5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A903-2072-478E-8314-48B8584E1FA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8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2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73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75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91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8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01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7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8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686656" y="5664696"/>
            <a:ext cx="6400800" cy="34747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相談窓口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】</a:t>
            </a: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産業医科大学病院　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TEL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：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093-603-1611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（代表）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産業医臨床研修等指導教員室</a:t>
            </a:r>
            <a:endParaRPr lang="en-US" altLang="ja-JP" sz="1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（実務研修センター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階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301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号室　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内線：</a:t>
            </a:r>
            <a:r>
              <a:rPr lang="en-US" altLang="ja-JP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3693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1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産業医臨床研修等指導教員：阿部 慎太郎、柴田 美雅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10000"/>
              </a:lnSpc>
            </a:pPr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事務担当：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病院管理課庶務係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内線：</a:t>
            </a:r>
            <a:r>
              <a:rPr lang="en-US" altLang="ja-JP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3170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　 </a:t>
            </a:r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rinsho-k@mbox.pub.uoeh-u.ac.jp</a:t>
            </a:r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  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いつでもお気軽にご相談ください！</a:t>
            </a:r>
            <a:endParaRPr lang="en-US" altLang="ja-JP" sz="2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430064" y="5664697"/>
            <a:ext cx="5947399" cy="36004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250" y="673191"/>
            <a:ext cx="5937213" cy="4199979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8561040" y="1776264"/>
            <a:ext cx="397075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産業医臨床研修等指導教員</a:t>
            </a:r>
            <a:r>
              <a:rPr lang="ja-JP" altLang="en-US" sz="16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居室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16" y="3273735"/>
            <a:ext cx="3804158" cy="257148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248A9C26-2C39-8A93-B4DF-AF07323459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496" y="6513252"/>
            <a:ext cx="1905006" cy="19050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1982700-D7F4-96A6-2E30-149CE9BFD638}"/>
              </a:ext>
            </a:extLst>
          </p:cNvPr>
          <p:cNvSpPr txBox="1"/>
          <p:nvPr/>
        </p:nvSpPr>
        <p:spPr>
          <a:xfrm>
            <a:off x="1965496" y="6189743"/>
            <a:ext cx="216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病院ホーム</a:t>
            </a:r>
            <a:r>
              <a:rPr kumimoji="1" lang="ja-JP" altLang="en-US" sz="1800" dirty="0"/>
              <a:t>ぺージ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79711" y="673191"/>
            <a:ext cx="1733167" cy="38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令和８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年度版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7531" y="1285680"/>
            <a:ext cx="4512774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産業医科大学</a:t>
            </a:r>
            <a:r>
              <a:rPr kumimoji="1"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病院</a:t>
            </a:r>
            <a:endParaRPr kumimoji="1" lang="en-US" altLang="ja-JP" sz="28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【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広域</a:t>
            </a:r>
            <a:r>
              <a:rPr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連携型プログラム</a:t>
            </a:r>
            <a:r>
              <a:rPr lang="en-US" altLang="ja-JP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】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臨床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研修の手引き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59386" y="316339"/>
            <a:ext cx="1569660" cy="369332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sz="1800" dirty="0"/>
              <a:t>本学卒業生用</a:t>
            </a:r>
          </a:p>
        </p:txBody>
      </p:sp>
    </p:spTree>
    <p:extLst>
      <p:ext uri="{BB962C8B-B14F-4D97-AF65-F5344CB8AC3E}">
        <p14:creationId xmlns:p14="http://schemas.microsoft.com/office/powerpoint/2010/main" val="21421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168552" y="193249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臨床研修は</a:t>
            </a:r>
            <a:r>
              <a:rPr kumimoji="1" lang="ja-JP" altLang="en-US" sz="24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産業医科大学病院</a:t>
            </a:r>
            <a:r>
              <a:rPr kumimoji="1" lang="ja-JP" altLang="en-US" sz="6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r>
              <a:rPr kumimoji="1"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で！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88832" y="1056184"/>
            <a:ext cx="6056697" cy="772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２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．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特長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充実した研修支援体制：専属指導教員による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メンター制度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産業医・保健師・臨床心理士によるカウンセリングなど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職場環境：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広い研修医室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（研修医仲間と情報交換が可能）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個人の机とロッカー、大学図書館、オンライン文献検索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ts val="1700"/>
              </a:lnSpc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教育支援：大学病院内で開催される下記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講習会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の受講料は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全額補助</a:t>
            </a:r>
            <a:endParaRPr lang="en-US" altLang="ja-JP" sz="6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ts val="1700"/>
              </a:lnSpc>
            </a:pP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BLS  (Basic Life Support)</a:t>
            </a:r>
          </a:p>
          <a:p>
            <a:pPr lvl="0">
              <a:lnSpc>
                <a:spcPts val="1700"/>
              </a:lnSpc>
            </a:pP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 　　 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ACLS (Advanced Cardiovascular Life Support)</a:t>
            </a:r>
          </a:p>
          <a:p>
            <a:pPr lvl="0">
              <a:lnSpc>
                <a:spcPts val="1700"/>
              </a:lnSpc>
            </a:pP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     ICLS (Immediate Cardiac Life Support)</a:t>
            </a:r>
          </a:p>
          <a:p>
            <a:pPr lvl="0">
              <a:lnSpc>
                <a:spcPts val="1700"/>
              </a:lnSpc>
            </a:pP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ISLS (Immediate Stroke Life Support) </a:t>
            </a:r>
          </a:p>
          <a:p>
            <a:pPr>
              <a:lnSpc>
                <a:spcPts val="1700"/>
              </a:lnSpc>
            </a:pP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３．本学卒業生の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特典</a:t>
            </a:r>
            <a:endParaRPr lang="en-US" altLang="ja-JP" sz="8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endParaRPr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2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年次で「産業保健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B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」を選択すると、専門産業医コース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Ⅱ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の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修学資金返還対象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(1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年分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になる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（⇒ 早期に将来設計が立て易い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</a:p>
          <a:p>
            <a:pPr>
              <a:lnSpc>
                <a:spcPts val="1700"/>
              </a:lnSpc>
            </a:pP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４．処遇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等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勤務時間：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30〜17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を基本とする</a:t>
            </a:r>
            <a:r>
              <a:rPr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（１か月単位の変形労働時間制）</a:t>
            </a:r>
            <a:endParaRPr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給与：基本給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(27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千円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＋宿日直手当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万円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回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＋通勤手当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当直：月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回まで（うち、日直は月１回）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住宅手当（賃貸）：一律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5,600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月（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27,000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円超える場合）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宿舎：大学敷地内にレジデント住宅あり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共益費込み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6,820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月、駐車場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2,625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保育所：大学敷地内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にラマティー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保育園あり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 子が病気の時には病児保育室（ほっとるーむ）も利用可能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５．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休暇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年次：ﾘﾌﾚｯｼｭ特別休暇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日、年次有給休暇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（採用から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6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か月後より）</a:t>
            </a: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2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年次：ﾘﾌﾚｯｼｭ特別休暇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日、年次有給休暇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慶弔休暇、出産休暇、育児・介護休業、年末年始（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12/29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～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1/3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学校法人の設立記念日（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4/28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17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その他：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育児・介護短時間勤務あり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064" y="162816"/>
            <a:ext cx="477965" cy="7493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36103" y="799643"/>
            <a:ext cx="6324471" cy="850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１．研修内容</a:t>
            </a: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endParaRPr lang="en-US" altLang="ja-JP" sz="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全国トップクラスの自由度の高い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オーダーメード研修</a:t>
            </a:r>
            <a:endParaRPr lang="en-US" altLang="ja-JP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➡ 各人の希望を重視した研修先の編成 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複数の協力型病院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・施設で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最大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12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か月間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研修可能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   ➡ 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ヒラギノ丸ゴ Pro W4"/>
              </a:rPr>
              <a:t>C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 Unicode MS" panose="020B0604020202020204" pitchFamily="50" charset="-128"/>
              </a:rPr>
              <a:t>ommon disease</a:t>
            </a:r>
            <a:r>
              <a:rPr lang="ja-JP" altLang="en-US" sz="1400" b="1" dirty="0">
                <a:latin typeface="+mn-ea"/>
                <a:cs typeface="Arial Unicode MS" panose="020B0604020202020204" pitchFamily="50" charset="-128"/>
              </a:rPr>
              <a:t>も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学べる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4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圧倒的に多い専門医と少数の研修医 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4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➡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手技を学ぶチャンスが多い</a:t>
            </a:r>
            <a:endParaRPr lang="en-US" altLang="ja-JP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4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  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安心のバックアップ体制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人の研修医に複数の指導医</a:t>
            </a:r>
            <a:r>
              <a:rPr lang="en-US" altLang="ja-JP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</a:p>
          <a:p>
            <a:pPr>
              <a:lnSpc>
                <a:spcPct val="140000"/>
              </a:lnSpc>
            </a:pP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救急科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当直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➡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First touch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も経験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できる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大学病院ならではの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特殊疾患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➡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専門医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取得に必要な症例数が集まる</a:t>
            </a: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2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２年次に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６か月間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、小波瀬病院で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地域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のニーズに根差した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2000"/>
              </a:lnSpc>
            </a:pPr>
            <a:r>
              <a:rPr lang="en-US" altLang="ja-JP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実践医療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を経験</a:t>
            </a:r>
            <a:r>
              <a:rPr lang="ja-JP" altLang="en-US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できる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2000"/>
              </a:lnSpc>
            </a:pP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協力型病院 </a:t>
            </a:r>
            <a:endParaRPr lang="en-US" altLang="ja-JP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北九州市立医療センター、北九州市立八幡病院、北九州総合病院、</a:t>
            </a: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JCHO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九州病院、</a:t>
            </a:r>
            <a:endParaRPr lang="en-US" altLang="ja-JP" sz="1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ts val="1800"/>
              </a:lnSpc>
            </a:pP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九州労災病院、健和会大手町病院、済生会八幡総合病院、製鉄記念八幡病院、</a:t>
            </a:r>
            <a:endParaRPr lang="en-US" altLang="ja-JP" sz="1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門司メディカルセンター、戸畑総合病院</a:t>
            </a:r>
            <a:endParaRPr lang="en-US" altLang="ja-JP" sz="1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地域医療 　　</a:t>
            </a:r>
            <a:r>
              <a:rPr lang="en-US" altLang="ja-JP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 一般外来</a:t>
            </a:r>
            <a:endParaRPr lang="en-US" altLang="ja-JP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戸畑総合病院、吉水内科   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小波瀬病院、戸畑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総合病院、北九州市立八幡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病院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※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必修</a:t>
            </a:r>
            <a:r>
              <a:rPr lang="ja-JP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</a:t>
            </a: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救急部門、内科、外科、小児科、産婦人科、精神科</a:t>
            </a: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右記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協力型病院で</a:t>
            </a:r>
            <a:r>
              <a:rPr lang="ja-JP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研修可能</a:t>
            </a:r>
            <a:r>
              <a:rPr lang="ja-JP" altLang="en-US" sz="1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定員枠あり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詳細はお問合せ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</a:t>
            </a:r>
            <a:r>
              <a:rPr lang="ja-JP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さい</a:t>
            </a:r>
            <a:r>
              <a:rPr lang="en-US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 ただし、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産業医科大学病院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での研修は</a:t>
            </a:r>
            <a:r>
              <a:rPr lang="en-US" altLang="ja-JP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12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か月以上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必要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※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必修科の救急部門に関し、産業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医科大学病院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でローテートする場合は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・集中治療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科および麻酔科を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か月ずつ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か月ローテートし（協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力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型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病院を選択した場合は、救急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・集中治療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科のみを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か月ローテー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トすることも可能）、更に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年間で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回以上の救急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・集中治療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宿日直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を行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8900" y="5052089"/>
            <a:ext cx="5904656" cy="18002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2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64696" y="14626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ローテ</a:t>
            </a:r>
            <a:r>
              <a:rPr kumimoji="1" lang="en-US" altLang="ja-JP" sz="2400" dirty="0" smtClean="0"/>
              <a:t>―</a:t>
            </a:r>
            <a:r>
              <a:rPr kumimoji="1" lang="ja-JP" altLang="en-US" sz="2400" dirty="0" smtClean="0"/>
              <a:t>ト例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168" y="1390764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【 </a:t>
            </a:r>
            <a:r>
              <a:rPr lang="ja-JP" altLang="en-US" sz="1800" dirty="0"/>
              <a:t>例</a:t>
            </a:r>
            <a:r>
              <a:rPr kumimoji="1" lang="ja-JP" altLang="en-US" sz="1800" dirty="0" smtClean="0"/>
              <a:t>① </a:t>
            </a:r>
            <a:r>
              <a:rPr kumimoji="1" lang="en-US" altLang="ja-JP" sz="1800" dirty="0" smtClean="0"/>
              <a:t>】</a:t>
            </a:r>
            <a:r>
              <a:rPr kumimoji="1" lang="ja-JP" altLang="en-US" sz="1800" dirty="0" smtClean="0"/>
              <a:t>　１年次に必修科をローテ</a:t>
            </a:r>
            <a:r>
              <a:rPr kumimoji="1" lang="en-US" altLang="ja-JP" sz="1800" dirty="0" smtClean="0"/>
              <a:t>―</a:t>
            </a:r>
            <a:r>
              <a:rPr kumimoji="1" lang="ja-JP" altLang="en-US" sz="1800" dirty="0" smtClean="0"/>
              <a:t>トし、小波瀬病院は全て選択科で研修する</a:t>
            </a:r>
            <a:endParaRPr kumimoji="1" lang="ja-JP" altLang="en-US" sz="1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2726" y="3720480"/>
            <a:ext cx="519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【 </a:t>
            </a:r>
            <a:r>
              <a:rPr kumimoji="1" lang="ja-JP" altLang="en-US" sz="1800" dirty="0" smtClean="0"/>
              <a:t>例② </a:t>
            </a:r>
            <a:r>
              <a:rPr kumimoji="1" lang="en-US" altLang="ja-JP" sz="1800" dirty="0" smtClean="0"/>
              <a:t>】</a:t>
            </a:r>
            <a:r>
              <a:rPr kumimoji="1" lang="ja-JP" altLang="en-US" sz="1800" dirty="0" smtClean="0"/>
              <a:t>　一般外来（必修）を小波瀬病院で研修する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726" y="6096744"/>
            <a:ext cx="692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【</a:t>
            </a:r>
            <a:r>
              <a:rPr kumimoji="1" lang="ja-JP" altLang="en-US" sz="1800" dirty="0" smtClean="0"/>
              <a:t>例③ </a:t>
            </a:r>
            <a:r>
              <a:rPr kumimoji="1" lang="en-US" altLang="ja-JP" sz="1800" dirty="0" smtClean="0"/>
              <a:t>】</a:t>
            </a:r>
            <a:r>
              <a:rPr kumimoji="1" lang="ja-JP" altLang="en-US" sz="1800" dirty="0" smtClean="0"/>
              <a:t>　一般外来（必修）と救急科（必修）を小波瀬病院で研修する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291" y="227505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291" y="299270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2291" y="454619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2291" y="5263843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2291" y="688048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2291" y="759813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88" y="892423"/>
            <a:ext cx="659063" cy="1602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679" y="892423"/>
            <a:ext cx="659063" cy="1602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985" y="892423"/>
            <a:ext cx="659063" cy="1602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790909" y="8253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必修科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419427" y="8253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選択</a:t>
            </a:r>
            <a:r>
              <a:rPr lang="ja-JP" altLang="en-US" sz="1400" dirty="0" smtClean="0"/>
              <a:t>科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961088" y="82530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小波瀬病院</a:t>
            </a:r>
            <a:endParaRPr kumimoji="1" lang="ja-JP" altLang="en-US" sz="1400" dirty="0"/>
          </a:p>
        </p:txBody>
      </p:sp>
      <p:sp>
        <p:nvSpPr>
          <p:cNvPr id="25" name="テキスト ボックス 20"/>
          <p:cNvSpPr txBox="1"/>
          <p:nvPr/>
        </p:nvSpPr>
        <p:spPr>
          <a:xfrm>
            <a:off x="920645" y="8531086"/>
            <a:ext cx="885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 smtClean="0"/>
              <a:t>※</a:t>
            </a:r>
            <a:r>
              <a:rPr kumimoji="1" lang="ja-JP" altLang="en-US" sz="1800" dirty="0" smtClean="0"/>
              <a:t>　上記の例以外にも、小波瀬病院で内科（必修）、外科（</a:t>
            </a:r>
            <a:r>
              <a:rPr lang="ja-JP" altLang="en-US" sz="1800" dirty="0" smtClean="0"/>
              <a:t>必修）を</a:t>
            </a:r>
            <a:r>
              <a:rPr kumimoji="1" lang="ja-JP" altLang="en-US" sz="1800" dirty="0" smtClean="0"/>
              <a:t>研修することも可能です</a:t>
            </a:r>
            <a:endParaRPr kumimoji="1" lang="ja-JP" altLang="en-US" sz="18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69307"/>
              </p:ext>
            </p:extLst>
          </p:nvPr>
        </p:nvGraphicFramePr>
        <p:xfrm>
          <a:off x="1576264" y="1822812"/>
          <a:ext cx="10585182" cy="1656181"/>
        </p:xfrm>
        <a:graphic>
          <a:graphicData uri="http://schemas.openxmlformats.org/drawingml/2006/table">
            <a:tbl>
              <a:tblPr/>
              <a:tblGrid>
                <a:gridCol w="858258"/>
                <a:gridCol w="858258"/>
                <a:gridCol w="858258"/>
                <a:gridCol w="858258"/>
                <a:gridCol w="143043"/>
                <a:gridCol w="143043"/>
                <a:gridCol w="858258"/>
                <a:gridCol w="858258"/>
                <a:gridCol w="858258"/>
                <a:gridCol w="858258"/>
                <a:gridCol w="858258"/>
                <a:gridCol w="858258"/>
                <a:gridCol w="858258"/>
                <a:gridCol w="858258"/>
              </a:tblGrid>
              <a:tr h="13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07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救急科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産婦人科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小児科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神経・精神科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地域医療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7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産業保健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一般外来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60943"/>
              </p:ext>
            </p:extLst>
          </p:nvPr>
        </p:nvGraphicFramePr>
        <p:xfrm>
          <a:off x="1576264" y="4144364"/>
          <a:ext cx="10585182" cy="1656181"/>
        </p:xfrm>
        <a:graphic>
          <a:graphicData uri="http://schemas.openxmlformats.org/drawingml/2006/table">
            <a:tbl>
              <a:tblPr/>
              <a:tblGrid>
                <a:gridCol w="858258"/>
                <a:gridCol w="858258"/>
                <a:gridCol w="858258"/>
                <a:gridCol w="858258"/>
                <a:gridCol w="143043"/>
                <a:gridCol w="143043"/>
                <a:gridCol w="858258"/>
                <a:gridCol w="858258"/>
                <a:gridCol w="858258"/>
                <a:gridCol w="858258"/>
                <a:gridCol w="858258"/>
                <a:gridCol w="858258"/>
                <a:gridCol w="858258"/>
                <a:gridCol w="858258"/>
              </a:tblGrid>
              <a:tr h="13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7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救急科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産婦人科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小児科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地域医療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一般外来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7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産業保健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神経・精神科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59692"/>
              </p:ext>
            </p:extLst>
          </p:nvPr>
        </p:nvGraphicFramePr>
        <p:xfrm>
          <a:off x="1576264" y="6528792"/>
          <a:ext cx="10585182" cy="1656181"/>
        </p:xfrm>
        <a:graphic>
          <a:graphicData uri="http://schemas.openxmlformats.org/drawingml/2006/table">
            <a:tbl>
              <a:tblPr/>
              <a:tblGrid>
                <a:gridCol w="858258"/>
                <a:gridCol w="858258"/>
                <a:gridCol w="858258"/>
                <a:gridCol w="858258"/>
                <a:gridCol w="143043"/>
                <a:gridCol w="143043"/>
                <a:gridCol w="858258"/>
                <a:gridCol w="858258"/>
                <a:gridCol w="858258"/>
                <a:gridCol w="858258"/>
                <a:gridCol w="858258"/>
                <a:gridCol w="858258"/>
                <a:gridCol w="858258"/>
                <a:gridCol w="858258"/>
              </a:tblGrid>
              <a:tr h="13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7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内科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産婦人科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小児科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神経・精神科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一般外来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78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産業保健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地域医療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救急科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3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110" y="335698"/>
            <a:ext cx="3707514" cy="9365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368" y="6096744"/>
            <a:ext cx="8424936" cy="359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96" y="4162441"/>
            <a:ext cx="5151800" cy="1731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977" y="1920280"/>
            <a:ext cx="3977428" cy="188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5248672" y="552128"/>
            <a:ext cx="4996881" cy="508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産業医科大学から車で約１時間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京</a:t>
            </a:r>
            <a:r>
              <a:rPr lang="ja-JP" altLang="en-US" sz="2000" dirty="0"/>
              <a:t>築地方の救急医療を含めた急性期医療や</a:t>
            </a:r>
          </a:p>
          <a:p>
            <a:r>
              <a:rPr lang="ja-JP" altLang="en-US" sz="2000" dirty="0"/>
              <a:t>高齢化社会に対応した慢性期医療を</a:t>
            </a:r>
            <a:r>
              <a:rPr lang="ja-JP" altLang="en-US" sz="2000" dirty="0" smtClean="0"/>
              <a:t>担う</a:t>
            </a:r>
            <a:endParaRPr lang="en-US" altLang="ja-JP" sz="2000" dirty="0" smtClean="0"/>
          </a:p>
          <a:p>
            <a:endParaRPr lang="ja-JP" altLang="en-US" sz="2000" dirty="0"/>
          </a:p>
          <a:p>
            <a:r>
              <a:rPr lang="ja-JP" altLang="en-US" sz="2000" dirty="0" smtClean="0"/>
              <a:t>　　</a:t>
            </a:r>
            <a:r>
              <a:rPr lang="ja-JP" altLang="en-US" sz="1800" dirty="0" smtClean="0"/>
              <a:t>一般</a:t>
            </a:r>
            <a:r>
              <a:rPr lang="ja-JP" altLang="en-US" sz="1800" dirty="0"/>
              <a:t>病棟　</a:t>
            </a:r>
            <a:r>
              <a:rPr lang="en-US" altLang="ja-JP" sz="1800" dirty="0" smtClean="0"/>
              <a:t>166</a:t>
            </a:r>
            <a:r>
              <a:rPr lang="ja-JP" altLang="en-US" sz="1800" dirty="0"/>
              <a:t>床</a:t>
            </a:r>
          </a:p>
          <a:p>
            <a:r>
              <a:rPr lang="ja-JP" altLang="en-US" sz="1800" dirty="0" smtClean="0"/>
              <a:t>　　療養</a:t>
            </a:r>
            <a:r>
              <a:rPr lang="ja-JP" altLang="en-US" sz="1800" dirty="0"/>
              <a:t>病棟　</a:t>
            </a:r>
            <a:r>
              <a:rPr lang="en-US" altLang="ja-JP" sz="1800" dirty="0" smtClean="0"/>
              <a:t>100</a:t>
            </a:r>
            <a:r>
              <a:rPr lang="ja-JP" altLang="en-US" sz="1800" dirty="0"/>
              <a:t>床</a:t>
            </a:r>
          </a:p>
          <a:p>
            <a:r>
              <a:rPr lang="ja-JP" altLang="en-US" sz="1800" dirty="0" smtClean="0"/>
              <a:t>　　合</a:t>
            </a:r>
            <a:r>
              <a:rPr lang="ja-JP" altLang="en-US" sz="1800" dirty="0"/>
              <a:t>　　計　　</a:t>
            </a:r>
            <a:r>
              <a:rPr lang="en-US" altLang="ja-JP" sz="1800" dirty="0"/>
              <a:t>266</a:t>
            </a:r>
            <a:r>
              <a:rPr lang="ja-JP" altLang="en-US" sz="1800" dirty="0" smtClean="0"/>
              <a:t>床</a:t>
            </a:r>
            <a:endParaRPr lang="en-US" altLang="ja-JP" sz="1800" dirty="0" smtClean="0"/>
          </a:p>
          <a:p>
            <a:endParaRPr lang="en-US" altLang="ja-JP" sz="1050" dirty="0" smtClean="0"/>
          </a:p>
          <a:p>
            <a:r>
              <a:rPr lang="ja-JP" altLang="en-US" sz="1600" dirty="0" smtClean="0"/>
              <a:t>　　</a:t>
            </a:r>
            <a:r>
              <a:rPr lang="en-US" altLang="ja-JP" sz="1800" dirty="0" smtClean="0"/>
              <a:t>【 </a:t>
            </a:r>
            <a:r>
              <a:rPr lang="ja-JP" altLang="en-US" sz="1800" dirty="0" smtClean="0"/>
              <a:t>診療科 </a:t>
            </a:r>
            <a:r>
              <a:rPr lang="en-US" altLang="ja-JP" sz="1800" dirty="0" smtClean="0"/>
              <a:t>】</a:t>
            </a:r>
          </a:p>
          <a:p>
            <a:r>
              <a:rPr lang="ja-JP" altLang="en-US" sz="2000" dirty="0" smtClean="0"/>
              <a:t>　　内科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呼吸器内科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循環器</a:t>
            </a:r>
            <a:r>
              <a:rPr lang="ja-JP" altLang="en-US" sz="2000" dirty="0"/>
              <a:t>内科</a:t>
            </a:r>
            <a:endParaRPr lang="en-US" altLang="ja-JP" sz="2000" dirty="0" smtClean="0"/>
          </a:p>
          <a:p>
            <a:r>
              <a:rPr lang="ja-JP" altLang="en-US" sz="2000" dirty="0" smtClean="0"/>
              <a:t>　　救急科</a:t>
            </a:r>
            <a:endParaRPr lang="en-US" altLang="ja-JP" sz="2000" dirty="0" smtClean="0"/>
          </a:p>
          <a:p>
            <a:r>
              <a:rPr lang="ja-JP" altLang="en-US" sz="2000" dirty="0" smtClean="0"/>
              <a:t>　　外科　　　</a:t>
            </a:r>
            <a:endParaRPr lang="en-US" altLang="ja-JP" sz="2000" dirty="0" smtClean="0"/>
          </a:p>
          <a:p>
            <a:r>
              <a:rPr lang="ja-JP" altLang="en-US" sz="2000" dirty="0" smtClean="0"/>
              <a:t>　　整形外科</a:t>
            </a:r>
            <a:endParaRPr lang="en-US" altLang="ja-JP" sz="2000" dirty="0" smtClean="0"/>
          </a:p>
          <a:p>
            <a:r>
              <a:rPr lang="ja-JP" altLang="en-US" sz="2000" dirty="0" smtClean="0"/>
              <a:t>　　脳</a:t>
            </a:r>
            <a:r>
              <a:rPr lang="ja-JP" altLang="en-US" sz="2000" dirty="0"/>
              <a:t>外科</a:t>
            </a:r>
            <a:endParaRPr lang="en-US" altLang="ja-JP" sz="2000" dirty="0"/>
          </a:p>
          <a:p>
            <a:r>
              <a:rPr lang="ja-JP" altLang="en-US" sz="2000" dirty="0" smtClean="0"/>
              <a:t>　　一般外来</a:t>
            </a:r>
            <a:endParaRPr lang="ja-JP" altLang="en-US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lum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10" y="1795417"/>
            <a:ext cx="3816424" cy="382347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750884" y="1317561"/>
            <a:ext cx="265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福岡県京都郡苅田町新津１５９８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7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299</Words>
  <Application>Microsoft Office PowerPoint</Application>
  <PresentationFormat>A3 297x420 mm</PresentationFormat>
  <Paragraphs>496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Arial Unicode MS</vt:lpstr>
      <vt:lpstr>ＭＳ Ｐゴシック</vt:lpstr>
      <vt:lpstr>ＭＳ ゴシック</vt:lpstr>
      <vt:lpstr>新細明體</vt:lpstr>
      <vt:lpstr>ヒラギノ丸ゴ Pro W4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柴田 みのり</cp:lastModifiedBy>
  <cp:revision>163</cp:revision>
  <cp:lastPrinted>2025-07-02T08:02:17Z</cp:lastPrinted>
  <dcterms:created xsi:type="dcterms:W3CDTF">2015-04-17T03:11:15Z</dcterms:created>
  <dcterms:modified xsi:type="dcterms:W3CDTF">2025-07-02T08:02:52Z</dcterms:modified>
</cp:coreProperties>
</file>