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8" r:id="rId2"/>
    <p:sldId id="257" r:id="rId3"/>
    <p:sldId id="259" r:id="rId4"/>
    <p:sldId id="260" r:id="rId5"/>
  </p:sldIdLst>
  <p:sldSz cx="12801600" cy="9601200" type="A3"/>
  <p:notesSz cx="6735763" cy="9866313"/>
  <p:defaultTextStyle>
    <a:defPPr>
      <a:defRPr lang="ja-JP"/>
    </a:defPPr>
    <a:lvl1pPr marL="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00"/>
    <a:srgbClr val="CCFF99"/>
    <a:srgbClr val="FF9933"/>
    <a:srgbClr val="FF9900"/>
    <a:srgbClr val="CC3300"/>
    <a:srgbClr val="00FF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53" autoAdjust="0"/>
    <p:restoredTop sz="96429" autoAdjust="0"/>
  </p:normalViewPr>
  <p:slideViewPr>
    <p:cSldViewPr>
      <p:cViewPr varScale="1">
        <p:scale>
          <a:sx n="84" d="100"/>
          <a:sy n="84" d="100"/>
        </p:scale>
        <p:origin x="2130" y="60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4138"/>
          </a:xfrm>
          <a:prstGeom prst="rect">
            <a:avLst/>
          </a:prstGeom>
        </p:spPr>
        <p:txBody>
          <a:bodyPr vert="horz" lIns="62828" tIns="31414" rIns="62828" bIns="31414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945" y="0"/>
            <a:ext cx="2919734" cy="494138"/>
          </a:xfrm>
          <a:prstGeom prst="rect">
            <a:avLst/>
          </a:prstGeom>
        </p:spPr>
        <p:txBody>
          <a:bodyPr vert="horz" lIns="62828" tIns="31414" rIns="62828" bIns="31414" rtlCol="0"/>
          <a:lstStyle>
            <a:lvl1pPr algn="r">
              <a:defRPr sz="800"/>
            </a:lvl1pPr>
          </a:lstStyle>
          <a:p>
            <a:fld id="{B3135855-54C3-4BF3-99FB-7D24247FF402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865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828" tIns="31414" rIns="62828" bIns="314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118" y="4748540"/>
            <a:ext cx="5388610" cy="3884073"/>
          </a:xfrm>
          <a:prstGeom prst="rect">
            <a:avLst/>
          </a:prstGeom>
        </p:spPr>
        <p:txBody>
          <a:bodyPr vert="horz" lIns="62828" tIns="31414" rIns="62828" bIns="314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2175"/>
            <a:ext cx="2918650" cy="494138"/>
          </a:xfrm>
          <a:prstGeom prst="rect">
            <a:avLst/>
          </a:prstGeom>
        </p:spPr>
        <p:txBody>
          <a:bodyPr vert="horz" lIns="62828" tIns="31414" rIns="62828" bIns="31414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945" y="9372175"/>
            <a:ext cx="2919734" cy="494138"/>
          </a:xfrm>
          <a:prstGeom prst="rect">
            <a:avLst/>
          </a:prstGeom>
        </p:spPr>
        <p:txBody>
          <a:bodyPr vert="horz" lIns="62828" tIns="31414" rIns="62828" bIns="31414" rtlCol="0" anchor="b"/>
          <a:lstStyle>
            <a:lvl1pPr algn="r">
              <a:defRPr sz="800"/>
            </a:lvl1pPr>
          </a:lstStyle>
          <a:p>
            <a:fld id="{73FDA903-2072-478E-8314-48B8584E1F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757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DA903-2072-478E-8314-48B8584E1FA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084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68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28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2730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75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791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78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01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35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22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757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058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0410-1EE5-4811-87A1-46AC50C3F3AA}" type="datetimeFigureOut">
              <a:rPr kumimoji="1" lang="ja-JP" altLang="en-US" smtClean="0"/>
              <a:t>2025/7/2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8C80E-DFD5-47BA-BD49-C1A9756BF7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52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kumimoji="1"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6686656" y="5232647"/>
            <a:ext cx="6400800" cy="34747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【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相談窓口</a:t>
            </a: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】</a:t>
            </a:r>
          </a:p>
          <a:p>
            <a:pPr lvl="0">
              <a:lnSpc>
                <a:spcPct val="150000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  産業医科大学病院　</a:t>
            </a: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TEL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：</a:t>
            </a: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093-603-1611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（代表）</a:t>
            </a:r>
            <a:endParaRPr lang="en-US" altLang="ja-JP" sz="16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>
              <a:lnSpc>
                <a:spcPct val="150000"/>
              </a:lnSpc>
            </a:pPr>
            <a:endParaRPr lang="en-US" altLang="ja-JP" sz="9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>
              <a:lnSpc>
                <a:spcPct val="150000"/>
              </a:lnSpc>
            </a:pP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ja-JP" altLang="en-US" sz="1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産業医臨床研修等指導教員室</a:t>
            </a:r>
            <a:endParaRPr lang="en-US" altLang="ja-JP" sz="16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>
              <a:lnSpc>
                <a:spcPct val="130000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（実務研修センター</a:t>
            </a: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3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階</a:t>
            </a: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301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号室　</a:t>
            </a:r>
            <a:r>
              <a:rPr lang="ja-JP" altLang="en-US" sz="1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内線：</a:t>
            </a:r>
            <a:r>
              <a:rPr lang="en-US" altLang="ja-JP" sz="1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3693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）</a:t>
            </a:r>
            <a:endParaRPr lang="en-US" altLang="ja-JP" sz="16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>
              <a:lnSpc>
                <a:spcPct val="110000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　産業医臨床研修等指導教員：阿部 慎太郎、柴田 美雅</a:t>
            </a:r>
            <a:endParaRPr lang="en-US" altLang="ja-JP" sz="16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>
              <a:lnSpc>
                <a:spcPct val="110000"/>
              </a:lnSpc>
            </a:pPr>
            <a:endParaRPr lang="en-US" altLang="ja-JP" sz="9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>
              <a:lnSpc>
                <a:spcPct val="150000"/>
              </a:lnSpc>
            </a:pPr>
            <a:r>
              <a:rPr lang="en-US" altLang="ja-JP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事務担当：</a:t>
            </a:r>
            <a:r>
              <a:rPr lang="ja-JP" altLang="en-US" sz="1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病院管理課庶務係</a:t>
            </a:r>
            <a:r>
              <a:rPr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（</a:t>
            </a:r>
            <a:r>
              <a:rPr lang="ja-JP" altLang="en-US" sz="1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内線：</a:t>
            </a:r>
            <a:r>
              <a:rPr lang="en-US" altLang="ja-JP" sz="1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3170</a:t>
            </a:r>
            <a:r>
              <a:rPr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）</a:t>
            </a:r>
            <a:endParaRPr lang="en-US" altLang="ja-JP" sz="1600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>
              <a:lnSpc>
                <a:spcPct val="150000"/>
              </a:lnSpc>
            </a:pPr>
            <a:r>
              <a:rPr lang="en-US" altLang="ja-JP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            </a:t>
            </a:r>
            <a:r>
              <a:rPr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en-US" altLang="ja-JP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rinsho-k@mbox.pub.uoeh-u.ac.jp</a:t>
            </a:r>
            <a:endParaRPr lang="en-US" altLang="ja-JP" sz="9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>
              <a:lnSpc>
                <a:spcPct val="150000"/>
              </a:lnSpc>
            </a:pPr>
            <a:r>
              <a:rPr lang="ja-JP" altLang="en-US" sz="16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　  </a:t>
            </a:r>
            <a:r>
              <a:rPr lang="ja-JP" altLang="en-US" sz="20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いつでもお気軽にご相談ください！</a:t>
            </a:r>
            <a:endParaRPr lang="en-US" altLang="ja-JP" sz="20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6430064" y="5232648"/>
            <a:ext cx="5947399" cy="3600400"/>
          </a:xfrm>
          <a:prstGeom prst="round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216" y="3273735"/>
            <a:ext cx="3804158" cy="257148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="" xmlns:a16="http://schemas.microsoft.com/office/drawing/2014/main" id="{248A9C26-2C39-8A93-B4DF-AF073234592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496" y="6513252"/>
            <a:ext cx="1905006" cy="190500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="" xmlns:a16="http://schemas.microsoft.com/office/drawing/2014/main" id="{F1982700-D7F4-96A6-2E30-149CE9BFD638}"/>
              </a:ext>
            </a:extLst>
          </p:cNvPr>
          <p:cNvSpPr txBox="1"/>
          <p:nvPr/>
        </p:nvSpPr>
        <p:spPr>
          <a:xfrm>
            <a:off x="1965496" y="6189743"/>
            <a:ext cx="2161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800" dirty="0" smtClean="0"/>
              <a:t>病院ホーム</a:t>
            </a:r>
            <a:r>
              <a:rPr kumimoji="1" lang="ja-JP" altLang="en-US" sz="1800" dirty="0"/>
              <a:t>ぺージ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179711" y="673191"/>
            <a:ext cx="1733167" cy="389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令和８</a:t>
            </a:r>
            <a:r>
              <a:rPr kumimoji="1" lang="ja-JP" altLang="en-US" sz="20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年度版</a:t>
            </a:r>
            <a:endParaRPr kumimoji="1" lang="en-US" altLang="ja-JP" sz="20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47531" y="1285680"/>
            <a:ext cx="4512774" cy="164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産業医科大学</a:t>
            </a:r>
            <a:r>
              <a:rPr kumimoji="1" lang="ja-JP" altLang="en-US" sz="28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病院</a:t>
            </a:r>
            <a:endParaRPr kumimoji="1" lang="en-US" altLang="ja-JP" sz="2800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algn="ctr">
              <a:lnSpc>
                <a:spcPct val="120000"/>
              </a:lnSpc>
            </a:pPr>
            <a:r>
              <a:rPr lang="en-US" altLang="ja-JP" sz="28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【</a:t>
            </a:r>
            <a:r>
              <a:rPr lang="ja-JP" altLang="en-US" sz="28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広域連携</a:t>
            </a:r>
            <a:r>
              <a:rPr lang="ja-JP" altLang="en-US" sz="28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型プログラム</a:t>
            </a:r>
            <a:r>
              <a:rPr lang="en-US" altLang="ja-JP" sz="28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】</a:t>
            </a:r>
            <a:endParaRPr kumimoji="1" lang="en-US" altLang="ja-JP" sz="28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algn="ctr">
              <a:lnSpc>
                <a:spcPct val="120000"/>
              </a:lnSpc>
            </a:pPr>
            <a:r>
              <a:rPr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臨床</a:t>
            </a:r>
            <a:r>
              <a:rPr lang="ja-JP" altLang="en-US" sz="28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研修の手引き</a:t>
            </a:r>
            <a:endParaRPr kumimoji="1"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243969" y="236941"/>
            <a:ext cx="1800493" cy="369332"/>
          </a:xfrm>
          <a:prstGeom prst="rect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ja-JP" altLang="en-US" sz="1800" dirty="0"/>
              <a:t>他</a:t>
            </a:r>
            <a:r>
              <a:rPr lang="ja-JP" altLang="en-US" sz="1800" dirty="0" smtClean="0"/>
              <a:t>大学卒業生用</a:t>
            </a:r>
            <a:endParaRPr lang="ja-JP" altLang="en-US" sz="1800" dirty="0"/>
          </a:p>
        </p:txBody>
      </p:sp>
      <p:sp>
        <p:nvSpPr>
          <p:cNvPr id="12" name="正方形/長方形 11"/>
          <p:cNvSpPr/>
          <p:nvPr/>
        </p:nvSpPr>
        <p:spPr>
          <a:xfrm>
            <a:off x="6430064" y="701771"/>
            <a:ext cx="5616624" cy="36004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661524" y="867956"/>
            <a:ext cx="5463355" cy="2993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/>
              <a:t>※</a:t>
            </a:r>
            <a:r>
              <a:rPr kumimoji="1" lang="ja-JP" altLang="en-US" sz="1600" b="1" dirty="0"/>
              <a:t>　よくある質問</a:t>
            </a:r>
            <a:endParaRPr kumimoji="1" lang="en-US" altLang="ja-JP" sz="1600" b="1" dirty="0"/>
          </a:p>
          <a:p>
            <a:endParaRPr kumimoji="1" lang="en-US" altLang="ja-JP" sz="1050" b="1" dirty="0"/>
          </a:p>
          <a:p>
            <a:endParaRPr kumimoji="1" lang="en-US" altLang="ja-JP" sz="800" b="1" dirty="0"/>
          </a:p>
          <a:p>
            <a:r>
              <a:rPr lang="en-US" altLang="ja-JP" sz="1400" b="1" dirty="0"/>
              <a:t>Q</a:t>
            </a:r>
            <a:r>
              <a:rPr lang="ja-JP" altLang="en-US" sz="1400" b="1" dirty="0"/>
              <a:t>：</a:t>
            </a:r>
            <a:r>
              <a:rPr lang="ja-JP" altLang="en-US" sz="1400" b="1" u="sng" dirty="0"/>
              <a:t>他大学卒者ですが、産業医を経験する義務はありますか？</a:t>
            </a:r>
            <a:endParaRPr lang="en-US" altLang="ja-JP" sz="1400" b="1" u="sng" dirty="0"/>
          </a:p>
          <a:p>
            <a:endParaRPr lang="ja-JP" altLang="en-US" sz="1400" b="1" dirty="0"/>
          </a:p>
          <a:p>
            <a:r>
              <a:rPr lang="en-US" altLang="ja-JP" sz="1400" b="1" dirty="0"/>
              <a:t>A</a:t>
            </a:r>
            <a:r>
              <a:rPr lang="ja-JP" altLang="en-US" sz="1400" b="1" dirty="0"/>
              <a:t>：</a:t>
            </a:r>
            <a:r>
              <a:rPr lang="ja-JP" altLang="en-US" sz="1400" dirty="0"/>
              <a:t>他大学卒者は、</a:t>
            </a:r>
            <a:r>
              <a:rPr lang="en-US" altLang="ja-JP" sz="1400" dirty="0"/>
              <a:t>3</a:t>
            </a:r>
            <a:r>
              <a:rPr lang="ja-JP" altLang="en-US" sz="1400" dirty="0"/>
              <a:t>年目以降当院の診療科等に所属した場合を含め、</a:t>
            </a:r>
            <a:endParaRPr lang="en-US" altLang="ja-JP" sz="1400" dirty="0"/>
          </a:p>
          <a:p>
            <a:r>
              <a:rPr lang="en-US" altLang="ja-JP" sz="1400" dirty="0"/>
              <a:t>    </a:t>
            </a:r>
            <a:r>
              <a:rPr lang="ja-JP" altLang="en-US" sz="1400" dirty="0"/>
              <a:t>産業医を経験する義務はありません。</a:t>
            </a:r>
            <a:endParaRPr lang="en-US" altLang="ja-JP" sz="1400" dirty="0"/>
          </a:p>
          <a:p>
            <a:r>
              <a:rPr lang="en-US" altLang="ja-JP" sz="1400" dirty="0"/>
              <a:t>    </a:t>
            </a:r>
            <a:r>
              <a:rPr lang="ja-JP" altLang="en-US" sz="1400" dirty="0"/>
              <a:t>希望者は初期研修中に産業医の資格を取得することができます。</a:t>
            </a:r>
            <a:r>
              <a:rPr lang="ja-JP" altLang="en-US" sz="1400" b="1" dirty="0">
                <a:effectLst/>
              </a:rPr>
              <a:t/>
            </a:r>
            <a:br>
              <a:rPr lang="ja-JP" altLang="en-US" sz="1400" b="1" dirty="0">
                <a:effectLst/>
              </a:rPr>
            </a:br>
            <a:r>
              <a:rPr lang="ja-JP" altLang="en-US" sz="1400" b="1" dirty="0">
                <a:effectLst/>
              </a:rPr>
              <a:t/>
            </a:r>
            <a:br>
              <a:rPr lang="ja-JP" altLang="en-US" sz="1400" b="1" dirty="0">
                <a:effectLst/>
              </a:rPr>
            </a:br>
            <a:r>
              <a:rPr lang="en-US" altLang="ja-JP" sz="1400" b="1" dirty="0">
                <a:effectLst/>
              </a:rPr>
              <a:t>Q</a:t>
            </a:r>
            <a:r>
              <a:rPr lang="ja-JP" altLang="en-US" sz="1400" b="1" dirty="0">
                <a:effectLst/>
              </a:rPr>
              <a:t>：</a:t>
            </a:r>
            <a:r>
              <a:rPr lang="ja-JP" altLang="en-US" sz="1400" b="1" u="sng" dirty="0">
                <a:effectLst/>
              </a:rPr>
              <a:t>産業保健</a:t>
            </a:r>
            <a:r>
              <a:rPr lang="en-US" altLang="ja-JP" sz="1400" b="1" u="sng" dirty="0">
                <a:effectLst/>
              </a:rPr>
              <a:t>A</a:t>
            </a:r>
            <a:r>
              <a:rPr lang="ja-JP" altLang="en-US" sz="1400" b="1" u="sng" dirty="0">
                <a:effectLst/>
              </a:rPr>
              <a:t>と産業医学</a:t>
            </a:r>
            <a:r>
              <a:rPr lang="ja-JP" altLang="en-US" sz="1400" b="1" u="sng" dirty="0"/>
              <a:t>夏期</a:t>
            </a:r>
            <a:r>
              <a:rPr lang="ja-JP" altLang="en-US" sz="1400" b="1" u="sng" dirty="0">
                <a:effectLst/>
              </a:rPr>
              <a:t>集中講座を受講した場合、取得した</a:t>
            </a:r>
            <a:endParaRPr lang="en-US" altLang="ja-JP" sz="1400" b="1" u="sng" dirty="0">
              <a:effectLst/>
            </a:endParaRPr>
          </a:p>
          <a:p>
            <a:r>
              <a:rPr lang="en-US" altLang="ja-JP" sz="1400" b="1" dirty="0"/>
              <a:t>     </a:t>
            </a:r>
            <a:r>
              <a:rPr lang="ja-JP" altLang="en-US" sz="1400" b="1" u="sng" dirty="0">
                <a:effectLst/>
              </a:rPr>
              <a:t>産業医の資格は更新が必要ですか？</a:t>
            </a:r>
            <a:endParaRPr lang="en-US" altLang="ja-JP" sz="1400" b="1" u="sng" dirty="0">
              <a:effectLst/>
            </a:endParaRPr>
          </a:p>
          <a:p>
            <a:endParaRPr lang="ja-JP" altLang="en-US" sz="1400" b="1" dirty="0"/>
          </a:p>
          <a:p>
            <a:r>
              <a:rPr lang="en-US" altLang="ja-JP" sz="1400" b="1" dirty="0">
                <a:effectLst/>
              </a:rPr>
              <a:t>A</a:t>
            </a:r>
            <a:r>
              <a:rPr lang="ja-JP" altLang="en-US" sz="1400" b="1" dirty="0">
                <a:effectLst/>
              </a:rPr>
              <a:t>：</a:t>
            </a:r>
            <a:r>
              <a:rPr lang="ja-JP" altLang="en-US" sz="1400" dirty="0">
                <a:effectLst/>
              </a:rPr>
              <a:t>当院で初期研修中に取得する産業医の資格は、産業医大卒者と</a:t>
            </a:r>
            <a:endParaRPr lang="en-US" altLang="ja-JP" sz="1400" dirty="0">
              <a:effectLst/>
            </a:endParaRPr>
          </a:p>
          <a:p>
            <a:r>
              <a:rPr lang="en-US" altLang="ja-JP" sz="1400" dirty="0"/>
              <a:t>     </a:t>
            </a:r>
            <a:r>
              <a:rPr lang="ja-JP" altLang="en-US" sz="1400" dirty="0">
                <a:effectLst/>
              </a:rPr>
              <a:t>同じく更新の必要はありません。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450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3664496" y="193249"/>
            <a:ext cx="5325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臨床研修は</a:t>
            </a:r>
            <a:r>
              <a:rPr kumimoji="1" lang="ja-JP" altLang="en-US" sz="28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産業医科大学病院</a:t>
            </a:r>
            <a:r>
              <a:rPr kumimoji="1" lang="ja-JP" altLang="en-US" sz="700" b="1" i="1" dirty="0">
                <a:solidFill>
                  <a:srgbClr val="FF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</a:t>
            </a:r>
            <a:r>
              <a:rPr kumimoji="1" lang="ja-JP" altLang="en-US" sz="2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で！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6103" y="799643"/>
            <a:ext cx="6324471" cy="9026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１．研修内容</a:t>
            </a:r>
            <a:endParaRPr lang="en-US" altLang="ja-JP" sz="16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10000"/>
              </a:lnSpc>
            </a:pPr>
            <a:endParaRPr lang="en-US" altLang="ja-JP" sz="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solidFill>
                  <a:srgbClr val="FFC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★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全国トップクラスの自由度の高い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オーダーメード研修</a:t>
            </a:r>
            <a:endParaRPr lang="en-US" altLang="ja-JP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　　➡ 各人の希望を重視した研修先の編成 </a:t>
            </a:r>
            <a:endParaRPr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20000"/>
              </a:lnSpc>
            </a:pP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solidFill>
                  <a:srgbClr val="FFC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★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複数の協力型病院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・施設で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最大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12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か月間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研修可能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    ➡  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ヒラギノ丸ゴ Pro W4"/>
              </a:rPr>
              <a:t>C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 Unicode MS" panose="020B0604020202020204" pitchFamily="50" charset="-128"/>
              </a:rPr>
              <a:t>ommon disease</a:t>
            </a:r>
            <a:r>
              <a:rPr lang="ja-JP" altLang="en-US" sz="1400" b="1" dirty="0">
                <a:latin typeface="+mn-ea"/>
                <a:cs typeface="Arial Unicode MS" panose="020B0604020202020204" pitchFamily="50" charset="-128"/>
              </a:rPr>
              <a:t>も</a:t>
            </a:r>
            <a:r>
              <a:rPr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学べる</a:t>
            </a:r>
            <a:endParaRPr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20000"/>
              </a:lnSpc>
            </a:pP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40000"/>
              </a:lnSpc>
            </a:pPr>
            <a:r>
              <a:rPr lang="ja-JP" altLang="en-US" sz="1400" b="1" dirty="0">
                <a:solidFill>
                  <a:srgbClr val="FFC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★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圧倒的に多い専門医と少数の研修医 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40000"/>
              </a:lnSpc>
            </a:pP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    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➡ 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手技を学ぶチャンスが多い</a:t>
            </a:r>
            <a:endParaRPr lang="en-US" altLang="ja-JP" sz="1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40000"/>
              </a:lnSpc>
            </a:pPr>
            <a:r>
              <a:rPr lang="en-US" altLang="ja-JP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       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安心のバックアップ体制 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(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1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人の研修医に複数の指導医</a:t>
            </a:r>
            <a:r>
              <a:rPr lang="en-US" altLang="ja-JP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)</a:t>
            </a:r>
          </a:p>
          <a:p>
            <a:pPr>
              <a:lnSpc>
                <a:spcPct val="140000"/>
              </a:lnSpc>
            </a:pP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solidFill>
                  <a:srgbClr val="FFC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★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救急科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当直</a:t>
            </a:r>
            <a:r>
              <a:rPr lang="ja-JP" altLang="en-US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➡ </a:t>
            </a:r>
            <a:r>
              <a:rPr lang="en-US" altLang="ja-JP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cs typeface="Arial" panose="020B0604020202020204" pitchFamily="34" charset="0"/>
              </a:rPr>
              <a:t>First touch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も経験</a:t>
            </a:r>
            <a:r>
              <a:rPr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できる</a:t>
            </a:r>
            <a:endParaRPr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20000"/>
              </a:lnSpc>
            </a:pP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20000"/>
              </a:lnSpc>
            </a:pPr>
            <a:r>
              <a:rPr lang="ja-JP" altLang="en-US" sz="1400" b="1" dirty="0">
                <a:solidFill>
                  <a:srgbClr val="FFC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★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大学病院ならではの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特殊疾患</a:t>
            </a:r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➡ 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専門医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取得に必要な症例数が集まる</a:t>
            </a:r>
            <a:endParaRPr lang="en-US" altLang="ja-JP" sz="8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30000"/>
              </a:lnSpc>
            </a:pPr>
            <a:r>
              <a:rPr lang="ja-JP" altLang="en-US" sz="11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</a:t>
            </a:r>
            <a:endParaRPr lang="en-US" altLang="ja-JP" sz="11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2000"/>
              </a:lnSpc>
            </a:pPr>
            <a:r>
              <a:rPr lang="ja-JP" altLang="en-US" sz="1400" b="1" dirty="0">
                <a:solidFill>
                  <a:srgbClr val="FFC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★</a:t>
            </a: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２年次に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６か月間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、小波瀬病院で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地域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のニーズに根差した</a:t>
            </a:r>
            <a:endParaRPr lang="en-US" altLang="ja-JP" sz="14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2000"/>
              </a:lnSpc>
            </a:pPr>
            <a:r>
              <a:rPr lang="en-US" altLang="ja-JP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  </a:t>
            </a:r>
            <a:r>
              <a:rPr lang="ja-JP" alt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実践医療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を経験</a:t>
            </a:r>
            <a:r>
              <a:rPr lang="ja-JP" altLang="en-US" sz="1400" b="1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できる</a:t>
            </a:r>
            <a:endParaRPr lang="en-US" altLang="ja-JP" sz="1400" b="1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ts val="2000"/>
              </a:lnSpc>
            </a:pP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協力型病院 </a:t>
            </a:r>
            <a:endParaRPr lang="en-US" altLang="ja-JP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endParaRPr lang="en-US" altLang="ja-JP" sz="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r>
              <a:rPr lang="ja-JP" altLang="en-US" sz="12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 北九州市立医療センター、北九州市立八幡病院、北九州総合病院、</a:t>
            </a:r>
            <a:r>
              <a:rPr lang="en-US" altLang="ja-JP" sz="12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JCHO</a:t>
            </a:r>
            <a:r>
              <a:rPr lang="ja-JP" altLang="en-US" sz="12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九州病院、</a:t>
            </a:r>
            <a:endParaRPr lang="en-US" altLang="ja-JP" sz="12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>
              <a:lnSpc>
                <a:spcPts val="1800"/>
              </a:lnSpc>
            </a:pPr>
            <a:r>
              <a:rPr lang="en-US" altLang="ja-JP" sz="12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 </a:t>
            </a:r>
            <a:r>
              <a:rPr lang="ja-JP" altLang="en-US" sz="12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九州労災病院、健和会大手町病院、済生会八幡総合病院、製鉄記念八幡病院、</a:t>
            </a:r>
            <a:endParaRPr lang="en-US" altLang="ja-JP" sz="12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r>
              <a:rPr lang="en-US" altLang="ja-JP" sz="12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 </a:t>
            </a:r>
            <a:r>
              <a:rPr lang="ja-JP" altLang="en-US" sz="12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門司メディカルセンター、戸畑総合病院</a:t>
            </a:r>
            <a:endParaRPr lang="en-US" altLang="ja-JP" sz="12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endParaRPr lang="en-US" altLang="ja-JP" sz="9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地域医療 　　</a:t>
            </a:r>
            <a:r>
              <a:rPr lang="en-US" altLang="ja-JP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　　 一般外来</a:t>
            </a:r>
            <a:endParaRPr lang="en-US" altLang="ja-JP" sz="1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endParaRPr lang="en-US" altLang="ja-JP" sz="3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r>
              <a:rPr lang="ja-JP" altLang="en-US" sz="12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 戸畑総合病院、吉水内科   </a:t>
            </a:r>
            <a:r>
              <a:rPr lang="ja-JP" altLang="en-US" sz="12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小波瀬病院、戸畑</a:t>
            </a:r>
            <a:r>
              <a:rPr lang="ja-JP" altLang="en-US" sz="12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総合病院、北九州市立八幡</a:t>
            </a:r>
            <a:r>
              <a:rPr lang="ja-JP" altLang="en-US" sz="12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病院</a:t>
            </a:r>
            <a:endParaRPr lang="en-US" altLang="ja-JP" sz="14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endParaRPr lang="en-US" altLang="ja-JP" sz="14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endParaRPr lang="en-US" altLang="ja-JP" sz="14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※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必修</a:t>
            </a:r>
            <a:r>
              <a:rPr lang="ja-JP" altLang="ja-JP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科</a:t>
            </a:r>
            <a:r>
              <a:rPr lang="en-US" altLang="ja-JP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救急部門、内科、外科、小児科、産婦人科、精神科</a:t>
            </a:r>
            <a:r>
              <a:rPr lang="en-US" altLang="ja-JP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</a:t>
            </a:r>
            <a:r>
              <a:rPr lang="en-US" altLang="ja-JP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en-US" altLang="ja-JP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 </a:t>
            </a:r>
            <a:r>
              <a:rPr lang="ja-JP" altLang="en-US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右記</a:t>
            </a:r>
            <a:r>
              <a:rPr lang="ja-JP" altLang="en-US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協力型病院で</a:t>
            </a:r>
            <a:r>
              <a:rPr lang="ja-JP" altLang="ja-JP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研修可能</a:t>
            </a:r>
            <a:r>
              <a:rPr lang="ja-JP" altLang="en-US" sz="1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ja-JP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定員枠あり</a:t>
            </a:r>
            <a:r>
              <a:rPr lang="ja-JP" altLang="en-US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lang="ja-JP" altLang="ja-JP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詳細はお問合せ</a:t>
            </a:r>
            <a:r>
              <a:rPr lang="ja-JP" altLang="en-US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下</a:t>
            </a:r>
            <a:r>
              <a:rPr lang="ja-JP" altLang="ja-JP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さい</a:t>
            </a:r>
            <a:r>
              <a:rPr lang="en-US" altLang="ja-JP" sz="14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pPr lvl="0"/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  ただし、</a:t>
            </a:r>
            <a:r>
              <a:rPr lang="ja-JP" altLang="en-US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産業医科大学病院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での研修は</a:t>
            </a:r>
            <a:r>
              <a:rPr lang="en-US" altLang="ja-JP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12</a:t>
            </a:r>
            <a:r>
              <a:rPr lang="ja-JP" altLang="en-US" sz="1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か月以上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必要</a:t>
            </a:r>
            <a:endParaRPr lang="en-US" altLang="ja-JP" sz="14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endParaRPr lang="en-US" altLang="ja-JP" sz="14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※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必修科の救急部門に関し、産業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医科大学病院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でローテートする場合は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/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救急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・集中治療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科および麻酔科を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か月ずつ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か月ローテートし（協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/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力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型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病院を選択した場合は、救急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・集中治療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科のみを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か月ローテー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/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トすることも可能）、更に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年間で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回以上の救急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・集中治療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科</a:t>
            </a:r>
            <a:endParaRPr lang="en-US" altLang="ja-JP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lvl="0"/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宿日直</a:t>
            </a:r>
            <a:r>
              <a:rPr lang="ja-JP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を行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う</a:t>
            </a:r>
            <a:endParaRPr lang="en-US" altLang="ja-JP" sz="14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09536" y="840160"/>
            <a:ext cx="6144128" cy="847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２</a:t>
            </a:r>
            <a:r>
              <a:rPr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．</a:t>
            </a:r>
            <a:r>
              <a:rPr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特長</a:t>
            </a:r>
            <a:endParaRPr lang="en-US" altLang="ja-JP" sz="1600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endParaRPr lang="en-US" altLang="ja-JP" sz="8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30000"/>
              </a:lnSpc>
            </a:pP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充実した研修支援体制：専属指導教員による</a:t>
            </a:r>
            <a:r>
              <a:rPr lang="ja-JP" altLang="en-US" sz="1400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メンター制度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30000"/>
              </a:lnSpc>
            </a:pP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 産業医・保健師・臨床心理士によるカウンセリングなど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30000"/>
              </a:lnSpc>
            </a:pP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福利厚生：</a:t>
            </a:r>
            <a:r>
              <a:rPr lang="ja-JP" altLang="en-US" sz="1400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広い研修医室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（研修医仲間と情報交換が可能）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30000"/>
              </a:lnSpc>
            </a:pP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 個人の机とロッカー、大学図書館、オンライン文献検索</a:t>
            </a:r>
            <a:endParaRPr lang="en-US" altLang="ja-JP" sz="14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>
              <a:lnSpc>
                <a:spcPct val="130000"/>
              </a:lnSpc>
            </a:pP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教育支援：大学病院内で開催される下記</a:t>
            </a:r>
            <a:r>
              <a:rPr lang="ja-JP" altLang="en-US" sz="1400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講習会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の受講料は</a:t>
            </a:r>
            <a:r>
              <a:rPr lang="ja-JP" altLang="en-US" sz="1400" b="1" dirty="0">
                <a:solidFill>
                  <a:srgbClr val="00B05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全額補助</a:t>
            </a:r>
            <a:endParaRPr lang="en-US" altLang="ja-JP" sz="600" b="1" dirty="0">
              <a:solidFill>
                <a:srgbClr val="00B050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>
              <a:lnSpc>
                <a:spcPct val="110000"/>
              </a:lnSpc>
            </a:pP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　　　　 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BLS  (Basic Life Support)</a:t>
            </a:r>
          </a:p>
          <a:p>
            <a:pPr lvl="0">
              <a:lnSpc>
                <a:spcPct val="110000"/>
              </a:lnSpc>
            </a:pP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　 　　  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ACLS (Advanced Cardiovascular Life Support)</a:t>
            </a:r>
          </a:p>
          <a:p>
            <a:pPr lvl="0">
              <a:lnSpc>
                <a:spcPct val="110000"/>
              </a:lnSpc>
            </a:pP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          ICLS (Immediate Cardiac Life Support)</a:t>
            </a:r>
          </a:p>
          <a:p>
            <a:pPr lvl="0"/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　　　　 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ISLS (Immediate Stroke Life Support) </a:t>
            </a:r>
            <a:endParaRPr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endParaRPr lang="en-US" altLang="ja-JP" sz="900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endParaRPr lang="en-US" altLang="ja-JP" sz="1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r>
              <a:rPr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３．</a:t>
            </a:r>
            <a:r>
              <a:rPr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特典</a:t>
            </a:r>
            <a:endParaRPr lang="en-US" altLang="ja-JP" sz="1600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endParaRPr lang="en-US" altLang="ja-JP" sz="8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人気の「産業医学基礎研修会集中講座」</a:t>
            </a: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(</a:t>
            </a:r>
            <a:r>
              <a:rPr lang="ja-JP" altLang="en-US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産業医資格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申請の単位</a:t>
            </a:r>
            <a:r>
              <a:rPr lang="ja-JP" altLang="en-US" sz="1400" b="1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取得</a:t>
            </a:r>
            <a:endParaRPr lang="en-US" altLang="ja-JP" sz="1400" b="1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endParaRPr lang="en-US" altLang="ja-JP" sz="400" b="1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en-US" altLang="ja-JP" sz="1400" b="1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 </a:t>
            </a:r>
            <a:r>
              <a:rPr lang="ja-JP" altLang="en-US" sz="1400" b="1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可能</a:t>
            </a:r>
            <a:r>
              <a:rPr lang="en-US" altLang="ja-JP" sz="1400" b="1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)</a:t>
            </a:r>
            <a:r>
              <a:rPr lang="ja-JP" altLang="en-US" sz="1400" b="1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を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当院研修医枠で優先的に受講可能！　　</a:t>
            </a:r>
            <a:endParaRPr lang="en-US" altLang="ja-JP" sz="1400" b="1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r>
              <a:rPr lang="en-US" altLang="ja-JP" sz="300" b="1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endParaRPr lang="en-US" altLang="ja-JP" sz="300" b="1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 lvl="0"/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 さらに、「産業保健</a:t>
            </a:r>
            <a:r>
              <a:rPr lang="en-US" altLang="ja-JP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A</a:t>
            </a:r>
            <a:r>
              <a:rPr lang="ja-JP" altLang="en-US" sz="1400" b="1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」も選択すると</a:t>
            </a:r>
            <a:r>
              <a:rPr lang="ja-JP" altLang="en-US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受講料</a:t>
            </a:r>
            <a:r>
              <a:rPr lang="ja-JP" altLang="en-US" sz="1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（</a:t>
            </a:r>
            <a:r>
              <a:rPr lang="en-US" altLang="ja-JP" sz="1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16</a:t>
            </a:r>
            <a:r>
              <a:rPr lang="ja-JP" altLang="en-US" sz="1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万円</a:t>
            </a:r>
            <a:r>
              <a:rPr lang="ja-JP" altLang="en-US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）が無料</a:t>
            </a:r>
            <a:r>
              <a:rPr lang="en-US" altLang="ja-JP" sz="1400" b="1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!</a:t>
            </a:r>
          </a:p>
          <a:p>
            <a:pPr lvl="0"/>
            <a:endParaRPr lang="en-US" altLang="ja-JP" sz="8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r>
              <a:rPr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４．</a:t>
            </a:r>
            <a:r>
              <a:rPr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処遇</a:t>
            </a:r>
            <a:endParaRPr lang="en-US" altLang="ja-JP" sz="1600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endParaRPr lang="en-US" altLang="ja-JP" sz="8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50000"/>
              </a:lnSpc>
            </a:pP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勤務時間：基本的に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8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：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30〜17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：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30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（変形労働制）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10000"/>
              </a:lnSpc>
            </a:pP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給与：基本給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(27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万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5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千円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)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＋宿日直手当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(1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万円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/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回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)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＋通勤手当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30000"/>
              </a:lnSpc>
            </a:pP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当直：月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5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回まで（うち、日直は月１回）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30000"/>
              </a:lnSpc>
            </a:pP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宿舎：大学敷地内にレジデントハウスあり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30000"/>
              </a:lnSpc>
            </a:pP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　　　 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(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共益費込み 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6,820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円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/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月　駐車場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2,625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円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/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月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)</a:t>
            </a:r>
          </a:p>
          <a:p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住宅手当（賃貸）：一律 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5,600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円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/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月（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27,000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円超える場合</a:t>
            </a:r>
            <a:r>
              <a:rPr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）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社会保険：</a:t>
            </a:r>
            <a:r>
              <a:rPr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あり</a:t>
            </a:r>
            <a:endParaRPr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保育所：大学敷地内にラマティー保育園あり</a:t>
            </a:r>
          </a:p>
          <a:p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　　　　 子が病気の時には病児保育室（ほっとるーむ）も利用</a:t>
            </a:r>
            <a:r>
              <a:rPr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可能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endParaRPr lang="en-US" altLang="ja-JP" sz="10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r>
              <a:rPr lang="ja-JP" altLang="en-US" sz="16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５．</a:t>
            </a:r>
            <a:r>
              <a:rPr lang="ja-JP" altLang="en-US" sz="16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休暇</a:t>
            </a:r>
            <a:endParaRPr lang="en-US" altLang="ja-JP" sz="1600" b="1" dirty="0" smtClean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endParaRPr lang="en-US" altLang="ja-JP" sz="8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10000"/>
              </a:lnSpc>
            </a:pP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1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年次：ﾘﾌﾚｯｼｭ特別休暇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3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日、年次有給休暇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10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日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（採用から</a:t>
            </a:r>
            <a:r>
              <a:rPr lang="en-US" altLang="ja-JP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6</a:t>
            </a:r>
            <a:r>
              <a:rPr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か月後より）</a:t>
            </a:r>
          </a:p>
          <a:p>
            <a:pPr>
              <a:lnSpc>
                <a:spcPct val="110000"/>
              </a:lnSpc>
            </a:pP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 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2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年次：ﾘﾌﾚｯｼｭ特別休暇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3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日、年次有給休暇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11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日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10000"/>
              </a:lnSpc>
            </a:pP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慶弔休暇、出産休暇、育児休業、年末年始（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12/29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～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1/3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）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10000"/>
              </a:lnSpc>
            </a:pP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　</a:t>
            </a:r>
            <a:r>
              <a:rPr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学校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法人の設立記念日（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4/28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）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  <a:p>
            <a:pPr>
              <a:lnSpc>
                <a:spcPct val="110000"/>
              </a:lnSpc>
            </a:pP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☆ その他：</a:t>
            </a:r>
            <a:r>
              <a:rPr lang="en-US" altLang="ja-JP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 </a:t>
            </a:r>
            <a:r>
              <a:rPr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  <a:cs typeface="ヒラギノ丸ゴ Pro W4"/>
              </a:rPr>
              <a:t>育児・介護短時間勤務あり</a:t>
            </a:r>
            <a:endParaRPr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  <a:cs typeface="ヒラギノ丸ゴ Pro W4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6801" y="159356"/>
            <a:ext cx="480172" cy="752812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77933" y="5520680"/>
            <a:ext cx="5904656" cy="180020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584010" y="4161237"/>
            <a:ext cx="2304000" cy="2772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9120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5464696" y="146264"/>
            <a:ext cx="180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ローテ</a:t>
            </a:r>
            <a:r>
              <a:rPr kumimoji="1" lang="en-US" altLang="ja-JP" sz="2400" dirty="0" smtClean="0"/>
              <a:t>―</a:t>
            </a:r>
            <a:r>
              <a:rPr kumimoji="1" lang="ja-JP" altLang="en-US" sz="2400" dirty="0" smtClean="0"/>
              <a:t>ト例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68587" y="1272208"/>
            <a:ext cx="800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【 </a:t>
            </a:r>
            <a:r>
              <a:rPr kumimoji="1" lang="ja-JP" altLang="en-US" sz="1800" dirty="0" smtClean="0"/>
              <a:t>例① </a:t>
            </a:r>
            <a:r>
              <a:rPr kumimoji="1" lang="en-US" altLang="ja-JP" sz="1800" dirty="0" smtClean="0"/>
              <a:t>】</a:t>
            </a:r>
            <a:r>
              <a:rPr kumimoji="1" lang="ja-JP" altLang="en-US" sz="1800" dirty="0" smtClean="0"/>
              <a:t>　１年次に必修科をローテ</a:t>
            </a:r>
            <a:r>
              <a:rPr kumimoji="1" lang="en-US" altLang="ja-JP" sz="1800" dirty="0" smtClean="0"/>
              <a:t>―</a:t>
            </a:r>
            <a:r>
              <a:rPr kumimoji="1" lang="ja-JP" altLang="en-US" sz="1800" dirty="0" smtClean="0"/>
              <a:t>トし、小波瀬病院は全て選択科で研修する</a:t>
            </a:r>
            <a:endParaRPr kumimoji="1" lang="ja-JP" altLang="en-US" sz="1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68587" y="3648472"/>
            <a:ext cx="5194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【 </a:t>
            </a:r>
            <a:r>
              <a:rPr kumimoji="1" lang="ja-JP" altLang="en-US" sz="1800" dirty="0" smtClean="0"/>
              <a:t>例② </a:t>
            </a:r>
            <a:r>
              <a:rPr kumimoji="1" lang="en-US" altLang="ja-JP" sz="1800" dirty="0" smtClean="0"/>
              <a:t>】</a:t>
            </a:r>
            <a:r>
              <a:rPr kumimoji="1" lang="ja-JP" altLang="en-US" sz="1800" dirty="0" smtClean="0"/>
              <a:t>　一般外来（必修）を小波瀬病院で研修する</a:t>
            </a:r>
            <a:endParaRPr kumimoji="1" lang="ja-JP" altLang="en-US" sz="1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8587" y="6024736"/>
            <a:ext cx="6920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【</a:t>
            </a:r>
            <a:r>
              <a:rPr kumimoji="1" lang="ja-JP" altLang="en-US" sz="1800" dirty="0" smtClean="0"/>
              <a:t>例③ </a:t>
            </a:r>
            <a:r>
              <a:rPr kumimoji="1" lang="en-US" altLang="ja-JP" sz="1800" dirty="0" smtClean="0"/>
              <a:t>】</a:t>
            </a:r>
            <a:r>
              <a:rPr kumimoji="1" lang="ja-JP" altLang="en-US" sz="1800" dirty="0" smtClean="0"/>
              <a:t>　一般外来（必修）と救急科（必修）を小波瀬病院で研修する</a:t>
            </a:r>
            <a:endParaRPr kumimoji="1" lang="ja-JP" altLang="en-US" sz="18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68152" y="2156501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1</a:t>
            </a:r>
            <a:r>
              <a:rPr kumimoji="1" lang="ja-JP" altLang="en-US" sz="1600" dirty="0" smtClean="0"/>
              <a:t>年次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68152" y="2874150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2</a:t>
            </a:r>
            <a:r>
              <a:rPr kumimoji="1" lang="ja-JP" altLang="en-US" sz="1600" dirty="0" smtClean="0"/>
              <a:t>年次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8152" y="4474186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1</a:t>
            </a:r>
            <a:r>
              <a:rPr kumimoji="1" lang="ja-JP" altLang="en-US" sz="1600" dirty="0" smtClean="0"/>
              <a:t>年次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8152" y="5191835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2</a:t>
            </a:r>
            <a:r>
              <a:rPr kumimoji="1" lang="ja-JP" altLang="en-US" sz="1600" dirty="0" smtClean="0"/>
              <a:t>年次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68152" y="6808480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1</a:t>
            </a:r>
            <a:r>
              <a:rPr kumimoji="1" lang="ja-JP" altLang="en-US" sz="1600" dirty="0" smtClean="0"/>
              <a:t>年次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68152" y="7526129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2</a:t>
            </a:r>
            <a:r>
              <a:rPr kumimoji="1" lang="ja-JP" altLang="en-US" sz="1600" dirty="0" smtClean="0"/>
              <a:t>年次</a:t>
            </a:r>
            <a:endParaRPr kumimoji="1" lang="ja-JP" altLang="en-US" sz="16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888" y="892423"/>
            <a:ext cx="659063" cy="1602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9679" y="892423"/>
            <a:ext cx="659063" cy="1602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3985" y="892423"/>
            <a:ext cx="659063" cy="160200"/>
          </a:xfrm>
          <a:prstGeom prst="rect">
            <a:avLst/>
          </a:prstGeom>
        </p:spPr>
      </p:pic>
      <p:sp>
        <p:nvSpPr>
          <p:cNvPr id="22" name="テキスト ボックス 21"/>
          <p:cNvSpPr txBox="1"/>
          <p:nvPr/>
        </p:nvSpPr>
        <p:spPr>
          <a:xfrm>
            <a:off x="7790909" y="82530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必修科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9419427" y="82530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/>
              <a:t>選択</a:t>
            </a:r>
            <a:r>
              <a:rPr lang="ja-JP" altLang="en-US" sz="1400" dirty="0" smtClean="0"/>
              <a:t>科</a:t>
            </a:r>
            <a:endParaRPr kumimoji="1" lang="ja-JP" altLang="en-US" sz="1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961088" y="825302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 smtClean="0"/>
              <a:t>小波瀬病院</a:t>
            </a:r>
            <a:endParaRPr kumimoji="1" lang="ja-JP" altLang="en-US" sz="1400" dirty="0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643" y="1873732"/>
            <a:ext cx="10517585" cy="1574084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2643" y="4121570"/>
            <a:ext cx="10517585" cy="1574084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2643" y="6502814"/>
            <a:ext cx="10517585" cy="1574084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712168" y="8463716"/>
            <a:ext cx="8853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/>
              <a:t>※</a:t>
            </a:r>
            <a:r>
              <a:rPr kumimoji="1" lang="ja-JP" altLang="en-US" sz="1800" dirty="0" smtClean="0"/>
              <a:t>　上記の例以外にも、小波瀬病院で内科（必修）、外科（</a:t>
            </a:r>
            <a:r>
              <a:rPr lang="ja-JP" altLang="en-US" sz="1800" dirty="0" smtClean="0"/>
              <a:t>必修）を</a:t>
            </a:r>
            <a:r>
              <a:rPr kumimoji="1" lang="ja-JP" altLang="en-US" sz="1800" dirty="0" smtClean="0"/>
              <a:t>研修することも可能です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2736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9110" y="335698"/>
            <a:ext cx="3707514" cy="93651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2368" y="6096744"/>
            <a:ext cx="8424936" cy="3594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896" y="4162441"/>
            <a:ext cx="5151800" cy="1731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5" cstate="email">
            <a:lum brigh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9977" y="1920280"/>
            <a:ext cx="3977428" cy="1881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テキスト ボックス 8"/>
          <p:cNvSpPr txBox="1"/>
          <p:nvPr/>
        </p:nvSpPr>
        <p:spPr>
          <a:xfrm>
            <a:off x="5248672" y="552128"/>
            <a:ext cx="4996881" cy="50860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 smtClean="0"/>
              <a:t>産業医科大学から車で約１時間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京</a:t>
            </a:r>
            <a:r>
              <a:rPr lang="ja-JP" altLang="en-US" sz="2000" dirty="0"/>
              <a:t>築地方の救急医療を含めた急性期医療や</a:t>
            </a:r>
          </a:p>
          <a:p>
            <a:r>
              <a:rPr lang="ja-JP" altLang="en-US" sz="2000" dirty="0"/>
              <a:t>高齢化社会に対応した慢性期医療を</a:t>
            </a:r>
            <a:r>
              <a:rPr lang="ja-JP" altLang="en-US" sz="2000" dirty="0" smtClean="0"/>
              <a:t>担う</a:t>
            </a:r>
            <a:endParaRPr lang="en-US" altLang="ja-JP" sz="2000" dirty="0" smtClean="0"/>
          </a:p>
          <a:p>
            <a:endParaRPr lang="ja-JP" altLang="en-US" sz="2000" dirty="0"/>
          </a:p>
          <a:p>
            <a:r>
              <a:rPr lang="ja-JP" altLang="en-US" sz="2000" dirty="0" smtClean="0"/>
              <a:t>　　</a:t>
            </a:r>
            <a:r>
              <a:rPr lang="ja-JP" altLang="en-US" sz="1800" dirty="0" smtClean="0"/>
              <a:t>一般</a:t>
            </a:r>
            <a:r>
              <a:rPr lang="ja-JP" altLang="en-US" sz="1800" dirty="0"/>
              <a:t>病棟　</a:t>
            </a:r>
            <a:r>
              <a:rPr lang="en-US" altLang="ja-JP" sz="1800" dirty="0" smtClean="0"/>
              <a:t>166</a:t>
            </a:r>
            <a:r>
              <a:rPr lang="ja-JP" altLang="en-US" sz="1800" dirty="0"/>
              <a:t>床</a:t>
            </a:r>
          </a:p>
          <a:p>
            <a:r>
              <a:rPr lang="ja-JP" altLang="en-US" sz="1800" dirty="0" smtClean="0"/>
              <a:t>　　療養</a:t>
            </a:r>
            <a:r>
              <a:rPr lang="ja-JP" altLang="en-US" sz="1800" dirty="0"/>
              <a:t>病棟　</a:t>
            </a:r>
            <a:r>
              <a:rPr lang="en-US" altLang="ja-JP" sz="1800" dirty="0" smtClean="0"/>
              <a:t>100</a:t>
            </a:r>
            <a:r>
              <a:rPr lang="ja-JP" altLang="en-US" sz="1800" dirty="0"/>
              <a:t>床</a:t>
            </a:r>
          </a:p>
          <a:p>
            <a:r>
              <a:rPr lang="ja-JP" altLang="en-US" sz="1800" dirty="0" smtClean="0"/>
              <a:t>　　合</a:t>
            </a:r>
            <a:r>
              <a:rPr lang="ja-JP" altLang="en-US" sz="1800" dirty="0"/>
              <a:t>　　計　　</a:t>
            </a:r>
            <a:r>
              <a:rPr lang="en-US" altLang="ja-JP" sz="1800" dirty="0"/>
              <a:t>266</a:t>
            </a:r>
            <a:r>
              <a:rPr lang="ja-JP" altLang="en-US" sz="1800" dirty="0" smtClean="0"/>
              <a:t>床</a:t>
            </a:r>
            <a:endParaRPr lang="en-US" altLang="ja-JP" sz="1800" dirty="0" smtClean="0"/>
          </a:p>
          <a:p>
            <a:endParaRPr lang="en-US" altLang="ja-JP" sz="1050" dirty="0" smtClean="0"/>
          </a:p>
          <a:p>
            <a:r>
              <a:rPr lang="ja-JP" altLang="en-US" sz="1600" dirty="0" smtClean="0"/>
              <a:t>　　</a:t>
            </a:r>
            <a:r>
              <a:rPr lang="en-US" altLang="ja-JP" sz="1800" dirty="0" smtClean="0"/>
              <a:t>【 </a:t>
            </a:r>
            <a:r>
              <a:rPr lang="ja-JP" altLang="en-US" sz="1800" dirty="0" smtClean="0"/>
              <a:t>診療科 </a:t>
            </a:r>
            <a:r>
              <a:rPr lang="en-US" altLang="ja-JP" sz="1800" dirty="0" smtClean="0"/>
              <a:t>】</a:t>
            </a:r>
          </a:p>
          <a:p>
            <a:r>
              <a:rPr lang="ja-JP" altLang="en-US" sz="2000" dirty="0" smtClean="0"/>
              <a:t>　　内科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呼吸器内科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循環器</a:t>
            </a:r>
            <a:r>
              <a:rPr lang="ja-JP" altLang="en-US" sz="2000" dirty="0"/>
              <a:t>内科</a:t>
            </a:r>
            <a:endParaRPr lang="en-US" altLang="ja-JP" sz="2000" dirty="0" smtClean="0"/>
          </a:p>
          <a:p>
            <a:r>
              <a:rPr lang="ja-JP" altLang="en-US" sz="2000" dirty="0" smtClean="0"/>
              <a:t>　　救急科</a:t>
            </a:r>
            <a:endParaRPr lang="en-US" altLang="ja-JP" sz="2000" dirty="0" smtClean="0"/>
          </a:p>
          <a:p>
            <a:r>
              <a:rPr lang="ja-JP" altLang="en-US" sz="2000" dirty="0" smtClean="0"/>
              <a:t>　　外科　　　</a:t>
            </a:r>
            <a:endParaRPr lang="en-US" altLang="ja-JP" sz="2000" dirty="0" smtClean="0"/>
          </a:p>
          <a:p>
            <a:r>
              <a:rPr lang="ja-JP" altLang="en-US" sz="2000" dirty="0" smtClean="0"/>
              <a:t>　　整形外科</a:t>
            </a:r>
            <a:endParaRPr lang="en-US" altLang="ja-JP" sz="2000" dirty="0" smtClean="0"/>
          </a:p>
          <a:p>
            <a:r>
              <a:rPr lang="ja-JP" altLang="en-US" sz="2000" dirty="0" smtClean="0"/>
              <a:t>　　脳</a:t>
            </a:r>
            <a:r>
              <a:rPr lang="ja-JP" altLang="en-US" sz="2000" dirty="0"/>
              <a:t>外科</a:t>
            </a:r>
            <a:endParaRPr lang="en-US" altLang="ja-JP" sz="2000" dirty="0"/>
          </a:p>
          <a:p>
            <a:r>
              <a:rPr lang="ja-JP" altLang="en-US" sz="2000" dirty="0" smtClean="0"/>
              <a:t>　　一般外来</a:t>
            </a:r>
            <a:endParaRPr lang="ja-JP" altLang="en-US" sz="2000" dirty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6" cstate="email">
            <a:lum contrast="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10" y="1795417"/>
            <a:ext cx="3816424" cy="3823471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1750884" y="1317561"/>
            <a:ext cx="26532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/>
              <a:t>福岡県京都郡苅田町新津１５９８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8990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138</Words>
  <Application>Microsoft Office PowerPoint</Application>
  <PresentationFormat>A3 297x420 mm</PresentationFormat>
  <Paragraphs>140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Arial Unicode MS</vt:lpstr>
      <vt:lpstr>ＭＳ Ｐゴシック</vt:lpstr>
      <vt:lpstr>ＭＳ ゴシック</vt:lpstr>
      <vt:lpstr>新細明體</vt:lpstr>
      <vt:lpstr>ヒラギノ丸ゴ Pro W4</vt:lpstr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Administrator</dc:creator>
  <cp:lastModifiedBy>柴田 みのり</cp:lastModifiedBy>
  <cp:revision>122</cp:revision>
  <cp:lastPrinted>2025-06-16T07:47:45Z</cp:lastPrinted>
  <dcterms:created xsi:type="dcterms:W3CDTF">2015-04-17T03:11:15Z</dcterms:created>
  <dcterms:modified xsi:type="dcterms:W3CDTF">2025-07-02T08:38:54Z</dcterms:modified>
</cp:coreProperties>
</file>